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292" r:id="rId5"/>
    <p:sldId id="275" r:id="rId6"/>
    <p:sldId id="276" r:id="rId7"/>
    <p:sldId id="277" r:id="rId8"/>
    <p:sldId id="297" r:id="rId9"/>
    <p:sldId id="301" r:id="rId10"/>
    <p:sldId id="300" r:id="rId11"/>
    <p:sldId id="299" r:id="rId12"/>
    <p:sldId id="298" r:id="rId13"/>
    <p:sldId id="302" r:id="rId14"/>
    <p:sldId id="303"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5634"/>
  </p:normalViewPr>
  <p:slideViewPr>
    <p:cSldViewPr snapToGrid="0" showGuides="1">
      <p:cViewPr>
        <p:scale>
          <a:sx n="80" d="100"/>
          <a:sy n="80" d="100"/>
        </p:scale>
        <p:origin x="691" y="461"/>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12/10/2023</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87834D1B-A726-18FB-799A-8294A1FE8A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Date Placeholder 8">
            <a:extLst>
              <a:ext uri="{FF2B5EF4-FFF2-40B4-BE49-F238E27FC236}">
                <a16:creationId xmlns:a16="http://schemas.microsoft.com/office/drawing/2014/main" id="{063B9152-B336-5993-1C67-48946279B0E6}"/>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6253B2-FD87-4AAE-AF69-14FE02FB4D05}" type="datetimeFigureOut">
              <a:rPr lang="en-US" smtClean="0"/>
              <a:t>12/10/2023</a:t>
            </a:fld>
            <a:endParaRPr lang="en-US"/>
          </a:p>
        </p:txBody>
      </p:sp>
      <p:sp>
        <p:nvSpPr>
          <p:cNvPr id="10" name="Notes Placeholder 9">
            <a:extLst>
              <a:ext uri="{FF2B5EF4-FFF2-40B4-BE49-F238E27FC236}">
                <a16:creationId xmlns:a16="http://schemas.microsoft.com/office/drawing/2014/main" id="{598999B6-0E65-F457-D4BF-F96BE9F9A9A7}"/>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976FEA9E-549C-DA0D-8B3C-832BF1072B45}"/>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DEDBB3-C345-4EAB-AB5D-9FB3AF589CFF}" type="slidenum">
              <a:rPr lang="en-US" smtClean="0"/>
              <a:t>‹#›</a:t>
            </a:fld>
            <a:endParaRPr lang="en-US"/>
          </a:p>
        </p:txBody>
      </p:sp>
      <p:sp>
        <p:nvSpPr>
          <p:cNvPr id="12" name="Slide Image Placeholder 11">
            <a:extLst>
              <a:ext uri="{FF2B5EF4-FFF2-40B4-BE49-F238E27FC236}">
                <a16:creationId xmlns:a16="http://schemas.microsoft.com/office/drawing/2014/main" id="{F627E2FE-9CC2-836E-40FC-1A1183B95164}"/>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3" name="Footer Placeholder 12">
            <a:extLst>
              <a:ext uri="{FF2B5EF4-FFF2-40B4-BE49-F238E27FC236}">
                <a16:creationId xmlns:a16="http://schemas.microsoft.com/office/drawing/2014/main" id="{413B0C97-27B2-A894-9DEA-82E460C91F15}"/>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6431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2584862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a:t>
            </a:fld>
            <a:endParaRPr lang="en-US" altLang="zh-CN" noProof="0" dirty="0"/>
          </a:p>
        </p:txBody>
      </p:sp>
    </p:spTree>
    <p:extLst>
      <p:ext uri="{BB962C8B-B14F-4D97-AF65-F5344CB8AC3E}">
        <p14:creationId xmlns:p14="http://schemas.microsoft.com/office/powerpoint/2010/main" val="3390635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1259178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1">
                <a:lumMod val="75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rgbClr val="44678D"/>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p>
            <a:r>
              <a:rPr lang="en-US" noProof="0" dirty="0"/>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Rectangle 13">
            <a:extLst>
              <a:ext uri="{FF2B5EF4-FFF2-40B4-BE49-F238E27FC236}">
                <a16:creationId xmlns:a16="http://schemas.microsoft.com/office/drawing/2014/main" id="{12BFFCE7-C68B-4904-8795-9589C3F38FD4}"/>
              </a:ext>
            </a:extLst>
          </p:cNvPr>
          <p:cNvSpPr/>
          <p:nvPr userDrawn="1"/>
        </p:nvSpPr>
        <p:spPr>
          <a:xfrm>
            <a:off x="636161" y="5854024"/>
            <a:ext cx="2330137" cy="708120"/>
          </a:xfrm>
          <a:prstGeom prst="rect">
            <a:avLst/>
          </a:prstGeom>
          <a:solidFill>
            <a:srgbClr val="0F2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noProof="0"/>
              <a:t>Click icon to add picture</a:t>
            </a:r>
            <a:endParaRPr lang="en-US" altLang="zh-CN" noProof="0" dirty="0"/>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p>
            <a:r>
              <a:rPr lang="en-US" noProof="0"/>
              <a:t>Click to edit Master title style</a:t>
            </a:r>
            <a:endParaRPr lang="en-US" noProof="0"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solidFill>
              <a:schemeClr val="tx1"/>
            </a:solidFill>
          </a:ln>
        </p:spPr>
        <p:txBody>
          <a:bodyPr anchor="ctr">
            <a:noAutofit/>
          </a:bodyPr>
          <a:lstStyle>
            <a:lvl1pPr marL="0" indent="0" algn="ctr">
              <a:buNone/>
              <a:defRPr>
                <a:solidFill>
                  <a:schemeClr val="bg1"/>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94440"/>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rgbClr val="9843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p>
            <a:r>
              <a:rPr lang="en-US" noProof="0"/>
              <a:t>Click to edit Master title style</a:t>
            </a:r>
            <a:endParaRPr lang="en-US" noProof="0"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p:txBody>
          <a:bodyPr/>
          <a:lstStyle/>
          <a:p>
            <a:r>
              <a:rPr lang="en-US" noProof="0"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r>
              <a:rPr lang="en-US" noProof="0"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tx2"/>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bg1"/>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p>
            <a:r>
              <a:rPr lang="en-US" noProof="0"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bg1"/>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r>
              <a:rPr lang="en-US" noProof="0"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noProof="0" dirty="0"/>
              <a:t>Click to edit </a:t>
            </a:r>
            <a:r>
              <a:rPr lang="en-US" altLang="zh-CN" noProof="0" dirty="0"/>
              <a:t>Text </a:t>
            </a:r>
            <a:r>
              <a:rPr lang="en-US" noProof="0"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2"/>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noProof="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bg1"/>
                </a:solidFill>
                <a:latin typeface="+mn-lt"/>
              </a:defRPr>
            </a:lvl1pPr>
          </a:lstStyle>
          <a:p>
            <a:fld id="{47FEACEE-25B4-4A2D-B147-27296E36371D}" type="slidenum">
              <a:rPr lang="en-US" altLang="zh-CN" noProof="0" smtClean="0"/>
              <a:pPr/>
              <a:t>‹#›</a:t>
            </a:fld>
            <a:endParaRPr lang="en-US" altLang="zh-CN" noProof="0"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bg1"/>
                </a:solidFill>
                <a:latin typeface="+mn-lt"/>
              </a:defRPr>
            </a:lvl1pPr>
          </a:lstStyle>
          <a:p>
            <a:r>
              <a:rPr lang="en-US" noProof="0"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sldNum="0" hdr="0" dt="0"/>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1.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p:txBody>
          <a:bodyPr/>
          <a:lstStyle/>
          <a:p>
            <a:r>
              <a:rPr lang="en-US" sz="7200" dirty="0"/>
              <a:t>ARTBASE</a:t>
            </a:r>
            <a:br>
              <a:rPr lang="en-US" dirty="0"/>
            </a:br>
            <a:r>
              <a:rPr lang="en-US" sz="2400" b="0" dirty="0"/>
              <a:t>DBMS FINAL PROJECT</a:t>
            </a: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p:txBody>
          <a:bodyPr/>
          <a:lstStyle/>
          <a:p>
            <a:r>
              <a:rPr lang="en-US" dirty="0"/>
              <a:t>SRIDEVI ANANDAN</a:t>
            </a:r>
          </a:p>
        </p:txBody>
      </p:sp>
      <p:pic>
        <p:nvPicPr>
          <p:cNvPr id="30" name="Picture placeholder 29">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a:blip r:embed="rId5"/>
          <a:srcRect l="19310" r="19310"/>
          <a:stretch/>
        </p:blipFill>
        <p:spPr>
          <a:xfrm>
            <a:off x="7136605" y="727190"/>
            <a:ext cx="4405503" cy="5066346"/>
          </a:xfrm>
        </p:spPr>
      </p:pic>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p:nvPicPr>
        <p:blipFill>
          <a:blip r:embed="rId6"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a:ext>
            </a:extLst>
          </a:blip>
          <a:srcRect/>
          <a:stretch>
            <a:fillRect/>
          </a:stretch>
        </p:blipFill>
        <p:spPr>
          <a:xfrm>
            <a:off x="9897686" y="106446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3" name="Recorded Sound">
            <a:hlinkClick r:id="" action="ppaction://media"/>
            <a:extLst>
              <a:ext uri="{FF2B5EF4-FFF2-40B4-BE49-F238E27FC236}">
                <a16:creationId xmlns:a16="http://schemas.microsoft.com/office/drawing/2014/main" id="{5C9DB03C-07F5-7DF0-CFD2-2026FD40A3D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3869978" y="5908675"/>
            <a:ext cx="487363" cy="487363"/>
          </a:xfrm>
          <a:prstGeom prst="rect">
            <a:avLst/>
          </a:prstGeom>
        </p:spPr>
      </p:pic>
    </p:spTree>
    <p:extLst>
      <p:ext uri="{BB962C8B-B14F-4D97-AF65-F5344CB8AC3E}">
        <p14:creationId xmlns:p14="http://schemas.microsoft.com/office/powerpoint/2010/main" val="3898447929"/>
      </p:ext>
    </p:extLst>
  </p:cSld>
  <p:clrMapOvr>
    <a:masterClrMapping/>
  </p:clrMapOvr>
  <mc:AlternateContent xmlns:mc="http://schemas.openxmlformats.org/markup-compatibility/2006">
    <mc:Choice xmlns:p14="http://schemas.microsoft.com/office/powerpoint/2010/main" Requires="p14">
      <p:transition spd="slow" p14:dur="2000" advTm="21757"/>
    </mc:Choice>
    <mc:Fallback>
      <p:transition spd="slow" advTm="217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75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932E29D-A46A-4B20-C71F-96BA22F718A2}"/>
              </a:ext>
            </a:extLst>
          </p:cNvPr>
          <p:cNvSpPr txBox="1"/>
          <p:nvPr/>
        </p:nvSpPr>
        <p:spPr>
          <a:xfrm>
            <a:off x="1666875" y="1809750"/>
            <a:ext cx="9153525" cy="3416320"/>
          </a:xfrm>
          <a:prstGeom prst="rect">
            <a:avLst/>
          </a:prstGeom>
          <a:noFill/>
        </p:spPr>
        <p:txBody>
          <a:bodyPr wrap="square">
            <a:spAutoFit/>
          </a:bodyPr>
          <a:lstStyle/>
          <a:p>
            <a:pPr fontAlgn="base">
              <a:spcBef>
                <a:spcPct val="0"/>
              </a:spcBef>
              <a:spcAft>
                <a:spcPct val="0"/>
              </a:spcAft>
            </a:pPr>
            <a:r>
              <a:rPr lang="en-US" sz="2400" b="1" dirty="0" err="1">
                <a:solidFill>
                  <a:schemeClr val="bg1"/>
                </a:solidFill>
              </a:rPr>
              <a:t>ArtBase</a:t>
            </a:r>
            <a:r>
              <a:rPr lang="en-US" sz="2400" b="1" dirty="0">
                <a:solidFill>
                  <a:schemeClr val="bg1"/>
                </a:solidFill>
              </a:rPr>
              <a:t> is a robust and flexible database system designed specifically for art gallery management. Its well-organized structure and efficient handling of relationships ensure reliable data management and scalability. The system's adaptability allows art galleries to effectively curate artists, categorize artworks, and engage with customers. </a:t>
            </a:r>
          </a:p>
          <a:p>
            <a:pPr fontAlgn="base">
              <a:spcBef>
                <a:spcPct val="0"/>
              </a:spcBef>
              <a:spcAft>
                <a:spcPct val="0"/>
              </a:spcAft>
            </a:pPr>
            <a:r>
              <a:rPr lang="en-US" sz="2400" b="1" dirty="0" err="1">
                <a:solidFill>
                  <a:schemeClr val="bg1"/>
                </a:solidFill>
              </a:rPr>
              <a:t>ArtBase</a:t>
            </a:r>
            <a:r>
              <a:rPr lang="en-US" sz="2400" b="1" dirty="0">
                <a:solidFill>
                  <a:schemeClr val="bg1"/>
                </a:solidFill>
              </a:rPr>
              <a:t> serves as a valuable tool, providing not only data organization but also meaningful insights for informed decision-making, contributing to the overall success of art galleries in the ever-evolving art industry.</a:t>
            </a:r>
          </a:p>
        </p:txBody>
      </p:sp>
      <p:sp>
        <p:nvSpPr>
          <p:cNvPr id="7" name="TextBox 6">
            <a:extLst>
              <a:ext uri="{FF2B5EF4-FFF2-40B4-BE49-F238E27FC236}">
                <a16:creationId xmlns:a16="http://schemas.microsoft.com/office/drawing/2014/main" id="{B41F9BA9-1BC6-6BBB-13C1-32F295F41D37}"/>
              </a:ext>
            </a:extLst>
          </p:cNvPr>
          <p:cNvSpPr txBox="1"/>
          <p:nvPr/>
        </p:nvSpPr>
        <p:spPr>
          <a:xfrm>
            <a:off x="2952750" y="838855"/>
            <a:ext cx="6096000" cy="523220"/>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2800" b="1" dirty="0">
                <a:solidFill>
                  <a:schemeClr val="bg1"/>
                </a:solidFill>
                <a:latin typeface="+mj-lt"/>
                <a:ea typeface="+mj-ea"/>
                <a:cs typeface="+mj-cs"/>
              </a:rPr>
              <a:t>CONCLUSION</a:t>
            </a:r>
          </a:p>
        </p:txBody>
      </p:sp>
      <p:pic>
        <p:nvPicPr>
          <p:cNvPr id="8" name="Recorded Sound">
            <a:hlinkClick r:id="" action="ppaction://media"/>
            <a:extLst>
              <a:ext uri="{FF2B5EF4-FFF2-40B4-BE49-F238E27FC236}">
                <a16:creationId xmlns:a16="http://schemas.microsoft.com/office/drawing/2014/main" id="{1807D383-F896-8EBC-D5C0-1F4B7564BB0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604125" y="5226070"/>
            <a:ext cx="487363" cy="487363"/>
          </a:xfrm>
          <a:prstGeom prst="rect">
            <a:avLst/>
          </a:prstGeom>
        </p:spPr>
      </p:pic>
    </p:spTree>
    <p:extLst>
      <p:ext uri="{BB962C8B-B14F-4D97-AF65-F5344CB8AC3E}">
        <p14:creationId xmlns:p14="http://schemas.microsoft.com/office/powerpoint/2010/main" val="226392234"/>
      </p:ext>
    </p:extLst>
  </p:cSld>
  <p:clrMapOvr>
    <a:masterClrMapping/>
  </p:clrMapOvr>
  <mc:AlternateContent xmlns:mc="http://schemas.openxmlformats.org/markup-compatibility/2006">
    <mc:Choice xmlns:p14="http://schemas.microsoft.com/office/powerpoint/2010/main" Requires="p14">
      <p:transition spd="slow" p14:dur="2000" advTm="61035"/>
    </mc:Choice>
    <mc:Fallback>
      <p:transition spd="slow" advTm="610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03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73D63E0-8971-3055-507D-35035F518897}"/>
              </a:ext>
            </a:extLst>
          </p:cNvPr>
          <p:cNvSpPr/>
          <p:nvPr/>
        </p:nvSpPr>
        <p:spPr>
          <a:xfrm>
            <a:off x="1899205" y="2551837"/>
            <a:ext cx="8717451" cy="1754326"/>
          </a:xfrm>
          <a:prstGeom prst="rect">
            <a:avLst/>
          </a:prstGeom>
          <a:noFill/>
        </p:spPr>
        <p:txBody>
          <a:bodyPr wrap="none" lIns="91440" tIns="45720" rIns="91440" bIns="45720">
            <a:spAutoFit/>
          </a:bodyPr>
          <a:lstStyle/>
          <a:p>
            <a:pPr algn="ctr"/>
            <a:r>
              <a:rPr lang="en-US" sz="5400" dirty="0">
                <a:ln w="0"/>
                <a:solidFill>
                  <a:schemeClr val="bg1">
                    <a:lumMod val="95000"/>
                  </a:schemeClr>
                </a:solidFill>
                <a:effectLst>
                  <a:outerShdw blurRad="38100" dist="19050" dir="2700000" algn="tl" rotWithShape="0">
                    <a:schemeClr val="dk1">
                      <a:alpha val="40000"/>
                    </a:schemeClr>
                  </a:outerShdw>
                </a:effectLst>
              </a:rPr>
              <a:t>Thank You</a:t>
            </a:r>
          </a:p>
          <a:p>
            <a:pPr algn="ctr"/>
            <a:r>
              <a:rPr lang="en-US" sz="5400" b="0" cap="none" spc="0" dirty="0">
                <a:ln w="0"/>
                <a:solidFill>
                  <a:schemeClr val="bg1">
                    <a:lumMod val="95000"/>
                  </a:schemeClr>
                </a:solidFill>
                <a:effectLst>
                  <a:outerShdw blurRad="38100" dist="19050" dir="2700000" algn="tl" rotWithShape="0">
                    <a:schemeClr val="dk1">
                      <a:alpha val="40000"/>
                    </a:schemeClr>
                  </a:outerShdw>
                </a:effectLst>
              </a:rPr>
              <a:t>Let’s get into execution part </a:t>
            </a:r>
          </a:p>
        </p:txBody>
      </p:sp>
    </p:spTree>
    <p:extLst>
      <p:ext uri="{BB962C8B-B14F-4D97-AF65-F5344CB8AC3E}">
        <p14:creationId xmlns:p14="http://schemas.microsoft.com/office/powerpoint/2010/main" val="3016514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a:xfrm>
            <a:off x="1123221" y="3011715"/>
            <a:ext cx="4253399" cy="1740114"/>
          </a:xfrm>
        </p:spPr>
        <p:txBody>
          <a:bodyPr/>
          <a:lstStyle/>
          <a:p>
            <a:r>
              <a:rPr lang="en-US" altLang="zh-CN" dirty="0"/>
              <a:t>Agenda</a:t>
            </a:r>
            <a:endParaRPr lang="en-US"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dirty="0"/>
              <a:t>Introduction</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dirty="0"/>
              <a:t>ER DIAGRAM</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p:txBody>
          <a:bodyPr/>
          <a:lstStyle/>
          <a:p>
            <a:r>
              <a:rPr lang="en-US" dirty="0"/>
              <a:t>Project </a:t>
            </a:r>
            <a:r>
              <a:rPr lang="en-US" dirty="0" err="1"/>
              <a:t>Explanition</a:t>
            </a:r>
            <a:r>
              <a:rPr lang="en-US" dirty="0"/>
              <a:t> </a:t>
            </a: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dirty="0"/>
              <a:t>Queries and tables</a:t>
            </a: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dirty="0"/>
              <a:t>Conclusion</a:t>
            </a:r>
          </a:p>
        </p:txBody>
      </p:sp>
      <p:sp>
        <p:nvSpPr>
          <p:cNvPr id="20" name="Footer Placeholder 19">
            <a:extLst>
              <a:ext uri="{FF2B5EF4-FFF2-40B4-BE49-F238E27FC236}">
                <a16:creationId xmlns:a16="http://schemas.microsoft.com/office/drawing/2014/main" id="{1664F554-8F3F-2148-FE86-1FE8F66B856B}"/>
              </a:ext>
            </a:extLst>
          </p:cNvPr>
          <p:cNvSpPr>
            <a:spLocks noGrp="1"/>
          </p:cNvSpPr>
          <p:nvPr>
            <p:ph type="ftr" sz="quarter" idx="33"/>
          </p:nvPr>
        </p:nvSpPr>
        <p:spPr/>
        <p:txBody>
          <a:bodyPr/>
          <a:lstStyle/>
          <a:p>
            <a:r>
              <a:rPr lang="en-US" noProof="0"/>
              <a:t>Presentation Title</a:t>
            </a:r>
            <a:endParaRPr lang="en-US" noProof="0" dirty="0"/>
          </a:p>
        </p:txBody>
      </p:sp>
      <p:pic>
        <p:nvPicPr>
          <p:cNvPr id="2" name="Recorded Sound">
            <a:hlinkClick r:id="" action="ppaction://media"/>
            <a:extLst>
              <a:ext uri="{FF2B5EF4-FFF2-40B4-BE49-F238E27FC236}">
                <a16:creationId xmlns:a16="http://schemas.microsoft.com/office/drawing/2014/main" id="{41DC3506-E15A-255E-0567-D624D601BA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06238" y="5730557"/>
            <a:ext cx="487363" cy="487363"/>
          </a:xfrm>
          <a:prstGeom prst="rect">
            <a:avLst/>
          </a:prstGeom>
        </p:spPr>
      </p:pic>
    </p:spTree>
    <p:extLst>
      <p:ext uri="{BB962C8B-B14F-4D97-AF65-F5344CB8AC3E}">
        <p14:creationId xmlns:p14="http://schemas.microsoft.com/office/powerpoint/2010/main" val="2775535166"/>
      </p:ext>
    </p:extLst>
  </p:cSld>
  <p:clrMapOvr>
    <a:masterClrMapping/>
  </p:clrMapOvr>
  <mc:AlternateContent xmlns:mc="http://schemas.openxmlformats.org/markup-compatibility/2006">
    <mc:Choice xmlns:p14="http://schemas.microsoft.com/office/powerpoint/2010/main" Requires="p14">
      <p:transition spd="slow" p14:dur="2000" advTm="44144"/>
    </mc:Choice>
    <mc:Fallback>
      <p:transition spd="slow" advTm="44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1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145146" y="1633806"/>
            <a:ext cx="5117162" cy="1325563"/>
          </a:xfrm>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145146" y="3435546"/>
            <a:ext cx="6336616" cy="2422329"/>
          </a:xfrm>
        </p:spPr>
        <p:txBody>
          <a:bodyPr/>
          <a:lstStyle/>
          <a:p>
            <a:r>
              <a:rPr lang="en-US" dirty="0"/>
              <a:t>Art galleries, the primary users of the product, maintain comprehensive data, detailing artists with unique names, birthplaces, age, and distinct artistic styles. Each artwork is meticulously recorded, noting the artist, creation year, unique title, art type, and price. To organize the collection, artworks are categorized into various groups, allowing for flexible classifications. Customers, regarded as valuable enthusiasts, have their information stored with unique identifiers like name and address, alongside crucial transactional data such as the total amount spent. The system also tracks customer preferences, providing galleries valuable insights into patrons' artistic tastes.</a:t>
            </a:r>
          </a:p>
          <a:p>
            <a:endParaRPr lang="en-US" dirty="0"/>
          </a:p>
          <a:p>
            <a:endParaRPr lang="en-US" dirty="0"/>
          </a:p>
          <a:p>
            <a:endParaRPr lang="en-US" dirty="0"/>
          </a:p>
          <a:p>
            <a:endParaRPr lang="en-US" dirty="0"/>
          </a:p>
          <a:p>
            <a:endParaRPr lang="en-US" dirty="0"/>
          </a:p>
          <a:p>
            <a:endParaRPr lang="en-US" dirty="0"/>
          </a:p>
        </p:txBody>
      </p:sp>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52"/>
          </p:nvPr>
        </p:nvSpPr>
        <p:spPr>
          <a:xfrm>
            <a:off x="484632" y="6217920"/>
            <a:ext cx="4114800" cy="365125"/>
          </a:xfrm>
        </p:spPr>
        <p:txBody>
          <a:bodyPr/>
          <a:lstStyle/>
          <a:p>
            <a:r>
              <a:rPr lang="en-US" dirty="0"/>
              <a:t>Art base</a:t>
            </a:r>
          </a:p>
        </p:txBody>
      </p:sp>
      <p:pic>
        <p:nvPicPr>
          <p:cNvPr id="12" name="Picture Placeholder 11">
            <a:extLst>
              <a:ext uri="{FF2B5EF4-FFF2-40B4-BE49-F238E27FC236}">
                <a16:creationId xmlns:a16="http://schemas.microsoft.com/office/drawing/2014/main" id="{8C4B5C6A-45B4-1976-622A-4CEB4E3211BC}"/>
              </a:ext>
            </a:extLst>
          </p:cNvPr>
          <p:cNvPicPr>
            <a:picLocks noGrp="1" noChangeAspect="1"/>
          </p:cNvPicPr>
          <p:nvPr>
            <p:ph type="pic" sz="quarter" idx="51"/>
          </p:nvPr>
        </p:nvPicPr>
        <p:blipFill>
          <a:blip r:embed="rId5"/>
          <a:srcRect l="16821" r="16821"/>
          <a:stretch/>
        </p:blipFill>
        <p:spPr>
          <a:xfrm>
            <a:off x="6096000" y="80821"/>
            <a:ext cx="3877154" cy="4124325"/>
          </a:xfrm>
        </p:spPr>
      </p:pic>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dirty="0">
              <a:ln>
                <a:noFill/>
              </a:ln>
              <a:solidFill>
                <a:srgbClr val="F7D952"/>
              </a:solidFill>
              <a:effectLst/>
              <a:uLnTx/>
              <a:uFillTx/>
              <a:latin typeface="Posterama Text SemiBold"/>
              <a:ea typeface="+mn-ea"/>
              <a:cs typeface="+mn-cs"/>
            </a:endParaRPr>
          </a:p>
        </p:txBody>
      </p:sp>
      <p:sp>
        <p:nvSpPr>
          <p:cNvPr id="9" name="Slide Number Placeholder 13">
            <a:extLst>
              <a:ext uri="{FF2B5EF4-FFF2-40B4-BE49-F238E27FC236}">
                <a16:creationId xmlns:a16="http://schemas.microsoft.com/office/drawing/2014/main" id="{D246665A-6901-3F62-340A-A95E775ACA48}"/>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en-US" altLang="zh-CN" sz="1200" u="none" strike="noStrike" kern="1200" cap="none" spc="0" normalizeH="0" baseline="0" dirty="0">
              <a:ln>
                <a:noFill/>
              </a:ln>
              <a:solidFill>
                <a:schemeClr val="bg1"/>
              </a:solidFill>
              <a:effectLst/>
              <a:uLnTx/>
              <a:uFillTx/>
            </a:endParaRPr>
          </a:p>
        </p:txBody>
      </p:sp>
      <p:pic>
        <p:nvPicPr>
          <p:cNvPr id="3" name="Recorded Sound">
            <a:hlinkClick r:id="" action="ppaction://media"/>
            <a:extLst>
              <a:ext uri="{FF2B5EF4-FFF2-40B4-BE49-F238E27FC236}">
                <a16:creationId xmlns:a16="http://schemas.microsoft.com/office/drawing/2014/main" id="{8A3B0FA5-7BFD-F976-918B-A53001272EA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680200" y="5614193"/>
            <a:ext cx="487363" cy="487363"/>
          </a:xfrm>
          <a:prstGeom prst="rect">
            <a:avLst/>
          </a:prstGeom>
        </p:spPr>
      </p:pic>
    </p:spTree>
    <p:extLst>
      <p:ext uri="{BB962C8B-B14F-4D97-AF65-F5344CB8AC3E}">
        <p14:creationId xmlns:p14="http://schemas.microsoft.com/office/powerpoint/2010/main" val="77554804"/>
      </p:ext>
    </p:extLst>
  </p:cSld>
  <p:clrMapOvr>
    <a:masterClrMapping/>
  </p:clrMapOvr>
  <mc:AlternateContent xmlns:mc="http://schemas.openxmlformats.org/markup-compatibility/2006">
    <mc:Choice xmlns:p14="http://schemas.microsoft.com/office/powerpoint/2010/main" Requires="p14">
      <p:transition spd="slow" p14:dur="2000" advTm="46420"/>
    </mc:Choice>
    <mc:Fallback>
      <p:transition spd="slow" advTm="46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4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449C9C42-71B1-7319-A64F-FA7F357DDE86}"/>
              </a:ext>
            </a:extLst>
          </p:cNvPr>
          <p:cNvPicPr>
            <a:picLocks noChangeAspect="1"/>
          </p:cNvPicPr>
          <p:nvPr/>
        </p:nvPicPr>
        <p:blipFill rotWithShape="1">
          <a:blip r:embed="rId5"/>
          <a:srcRect l="1303" t="14584" r="1822" b="13611"/>
          <a:stretch/>
        </p:blipFill>
        <p:spPr>
          <a:xfrm>
            <a:off x="752474" y="1000125"/>
            <a:ext cx="10629901" cy="4924426"/>
          </a:xfrm>
          <a:prstGeom prst="rect">
            <a:avLst/>
          </a:prstGeom>
        </p:spPr>
      </p:pic>
      <p:sp>
        <p:nvSpPr>
          <p:cNvPr id="16" name="TextBox 15">
            <a:extLst>
              <a:ext uri="{FF2B5EF4-FFF2-40B4-BE49-F238E27FC236}">
                <a16:creationId xmlns:a16="http://schemas.microsoft.com/office/drawing/2014/main" id="{ADD77CB8-31B3-59AB-C0B1-A88F70CFA80F}"/>
              </a:ext>
            </a:extLst>
          </p:cNvPr>
          <p:cNvSpPr txBox="1"/>
          <p:nvPr/>
        </p:nvSpPr>
        <p:spPr>
          <a:xfrm>
            <a:off x="4391025" y="253484"/>
            <a:ext cx="6096000" cy="701731"/>
          </a:xfrm>
          <a:prstGeom prst="rect">
            <a:avLst/>
          </a:prstGeom>
          <a:noFill/>
        </p:spPr>
        <p:txBody>
          <a:bodyPr wrap="square">
            <a:spAutoFit/>
          </a:bodyPr>
          <a:lstStyle/>
          <a:p>
            <a:pPr>
              <a:lnSpc>
                <a:spcPct val="90000"/>
              </a:lnSpc>
              <a:spcBef>
                <a:spcPct val="0"/>
              </a:spcBef>
            </a:pPr>
            <a:r>
              <a:rPr lang="en-US" sz="4400" b="1" dirty="0">
                <a:solidFill>
                  <a:schemeClr val="bg1"/>
                </a:solidFill>
                <a:latin typeface="+mj-lt"/>
                <a:ea typeface="+mj-ea"/>
                <a:cs typeface="+mj-cs"/>
              </a:rPr>
              <a:t>ER DIAGRAM</a:t>
            </a:r>
          </a:p>
        </p:txBody>
      </p:sp>
      <p:pic>
        <p:nvPicPr>
          <p:cNvPr id="18" name="Recorded Sound">
            <a:hlinkClick r:id="" action="ppaction://media"/>
            <a:extLst>
              <a:ext uri="{FF2B5EF4-FFF2-40B4-BE49-F238E27FC236}">
                <a16:creationId xmlns:a16="http://schemas.microsoft.com/office/drawing/2014/main" id="{C22B1494-B688-B97F-0821-55A88896A7A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812925" y="5222875"/>
            <a:ext cx="487363" cy="487363"/>
          </a:xfrm>
          <a:prstGeom prst="rect">
            <a:avLst/>
          </a:prstGeom>
        </p:spPr>
      </p:pic>
    </p:spTree>
    <p:extLst>
      <p:ext uri="{BB962C8B-B14F-4D97-AF65-F5344CB8AC3E}">
        <p14:creationId xmlns:p14="http://schemas.microsoft.com/office/powerpoint/2010/main" val="2478079616"/>
      </p:ext>
    </p:extLst>
  </p:cSld>
  <p:clrMapOvr>
    <a:masterClrMapping/>
  </p:clrMapOvr>
  <mc:AlternateContent xmlns:mc="http://schemas.openxmlformats.org/markup-compatibility/2006">
    <mc:Choice xmlns:p14="http://schemas.microsoft.com/office/powerpoint/2010/main" Requires="p14">
      <p:transition spd="slow" p14:dur="2000" advTm="180153"/>
    </mc:Choice>
    <mc:Fallback>
      <p:transition spd="slow" advTm="1801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5107"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CFA2B48-5221-DF9E-5D4B-A96F1366E6B3}"/>
              </a:ext>
            </a:extLst>
          </p:cNvPr>
          <p:cNvSpPr txBox="1"/>
          <p:nvPr/>
        </p:nvSpPr>
        <p:spPr>
          <a:xfrm>
            <a:off x="504825" y="1543050"/>
            <a:ext cx="6648450" cy="4247317"/>
          </a:xfrm>
          <a:prstGeom prst="rect">
            <a:avLst/>
          </a:prstGeom>
          <a:noFill/>
        </p:spPr>
        <p:txBody>
          <a:bodyPr wrap="square">
            <a:spAutoFit/>
          </a:bodyPr>
          <a:lstStyle/>
          <a:p>
            <a:r>
              <a:rPr lang="en-US" b="1" dirty="0">
                <a:solidFill>
                  <a:schemeClr val="bg1"/>
                </a:solidFill>
              </a:rPr>
              <a:t>Query : </a:t>
            </a:r>
            <a:r>
              <a:rPr lang="en-US" dirty="0">
                <a:solidFill>
                  <a:schemeClr val="bg1"/>
                </a:solidFill>
              </a:rPr>
              <a:t>CREATE TABLE Artists (</a:t>
            </a:r>
          </a:p>
          <a:p>
            <a:r>
              <a:rPr lang="en-US" dirty="0">
                <a:solidFill>
                  <a:schemeClr val="bg1"/>
                </a:solidFill>
              </a:rPr>
              <a:t>    </a:t>
            </a:r>
            <a:r>
              <a:rPr lang="en-US" dirty="0" err="1">
                <a:solidFill>
                  <a:schemeClr val="bg1"/>
                </a:solidFill>
              </a:rPr>
              <a:t>ArtistID</a:t>
            </a:r>
            <a:r>
              <a:rPr lang="en-US" dirty="0">
                <a:solidFill>
                  <a:schemeClr val="bg1"/>
                </a:solidFill>
              </a:rPr>
              <a:t> INT PRIMARY KEY,</a:t>
            </a:r>
          </a:p>
          <a:p>
            <a:r>
              <a:rPr lang="en-US" dirty="0">
                <a:solidFill>
                  <a:schemeClr val="bg1"/>
                </a:solidFill>
              </a:rPr>
              <a:t>    Name VARCHAR(255),</a:t>
            </a:r>
          </a:p>
          <a:p>
            <a:r>
              <a:rPr lang="en-US" dirty="0">
                <a:solidFill>
                  <a:schemeClr val="bg1"/>
                </a:solidFill>
              </a:rPr>
              <a:t>    Birthplace VARCHAR(255),</a:t>
            </a:r>
          </a:p>
          <a:p>
            <a:r>
              <a:rPr lang="en-US" dirty="0">
                <a:solidFill>
                  <a:schemeClr val="bg1"/>
                </a:solidFill>
              </a:rPr>
              <a:t>    Age INT,</a:t>
            </a:r>
          </a:p>
          <a:p>
            <a:r>
              <a:rPr lang="en-US" dirty="0">
                <a:solidFill>
                  <a:schemeClr val="bg1"/>
                </a:solidFill>
              </a:rPr>
              <a:t>    Style VARCHAR(255),</a:t>
            </a:r>
          </a:p>
          <a:p>
            <a:r>
              <a:rPr lang="en-US" dirty="0">
                <a:solidFill>
                  <a:schemeClr val="bg1"/>
                </a:solidFill>
              </a:rPr>
              <a:t>    </a:t>
            </a:r>
            <a:r>
              <a:rPr lang="en-US" dirty="0" err="1">
                <a:solidFill>
                  <a:schemeClr val="bg1"/>
                </a:solidFill>
              </a:rPr>
              <a:t>GroupID</a:t>
            </a:r>
            <a:r>
              <a:rPr lang="en-US" dirty="0">
                <a:solidFill>
                  <a:schemeClr val="bg1"/>
                </a:solidFill>
              </a:rPr>
              <a:t> INT FOREIGN KEY REFERENCES Groups(</a:t>
            </a:r>
            <a:r>
              <a:rPr lang="en-US" dirty="0" err="1">
                <a:solidFill>
                  <a:schemeClr val="bg1"/>
                </a:solidFill>
              </a:rPr>
              <a:t>GroupID</a:t>
            </a:r>
            <a:r>
              <a:rPr lang="en-US" dirty="0">
                <a:solidFill>
                  <a:schemeClr val="bg1"/>
                </a:solidFill>
              </a:rPr>
              <a:t>)</a:t>
            </a:r>
          </a:p>
          <a:p>
            <a:r>
              <a:rPr lang="en-US" dirty="0">
                <a:solidFill>
                  <a:schemeClr val="bg1"/>
                </a:solidFill>
              </a:rPr>
              <a:t>);</a:t>
            </a:r>
          </a:p>
          <a:p>
            <a:r>
              <a:rPr lang="en-US" dirty="0">
                <a:solidFill>
                  <a:schemeClr val="bg1"/>
                </a:solidFill>
              </a:rPr>
              <a:t>INSERT INTO Artists (</a:t>
            </a:r>
            <a:r>
              <a:rPr lang="en-US" dirty="0" err="1">
                <a:solidFill>
                  <a:schemeClr val="bg1"/>
                </a:solidFill>
              </a:rPr>
              <a:t>ArtistID</a:t>
            </a:r>
            <a:r>
              <a:rPr lang="en-US" dirty="0">
                <a:solidFill>
                  <a:schemeClr val="bg1"/>
                </a:solidFill>
              </a:rPr>
              <a:t>, Name, Birthplace, Age, Style, </a:t>
            </a:r>
            <a:r>
              <a:rPr lang="en-US" dirty="0" err="1">
                <a:solidFill>
                  <a:schemeClr val="bg1"/>
                </a:solidFill>
              </a:rPr>
              <a:t>GroupID</a:t>
            </a:r>
            <a:r>
              <a:rPr lang="en-US" dirty="0">
                <a:solidFill>
                  <a:schemeClr val="bg1"/>
                </a:solidFill>
              </a:rPr>
              <a:t>)</a:t>
            </a:r>
          </a:p>
          <a:p>
            <a:r>
              <a:rPr lang="en-US" dirty="0">
                <a:solidFill>
                  <a:schemeClr val="bg1"/>
                </a:solidFill>
              </a:rPr>
              <a:t>VALUES</a:t>
            </a:r>
          </a:p>
          <a:p>
            <a:r>
              <a:rPr lang="en-US" dirty="0">
                <a:solidFill>
                  <a:schemeClr val="bg1"/>
                </a:solidFill>
              </a:rPr>
              <a:t>    (1, 'Emma Smith', 'New York, USA', 32, 'Abstract', 1),</a:t>
            </a:r>
          </a:p>
          <a:p>
            <a:r>
              <a:rPr lang="en-US" dirty="0">
                <a:solidFill>
                  <a:schemeClr val="bg1"/>
                </a:solidFill>
              </a:rPr>
              <a:t>    (2, 'Daniel Chen', 'Beijing, China', 40, 'Contemporary', 2),</a:t>
            </a:r>
          </a:p>
          <a:p>
            <a:r>
              <a:rPr lang="en-US" dirty="0">
                <a:solidFill>
                  <a:schemeClr val="bg1"/>
                </a:solidFill>
              </a:rPr>
              <a:t>       (10, 'Ethan Wilson', 'London, UK', 41, 'Expressionism', 3);</a:t>
            </a:r>
          </a:p>
          <a:p>
            <a:endParaRPr lang="en-US" dirty="0">
              <a:solidFill>
                <a:schemeClr val="bg1"/>
              </a:solidFill>
            </a:endParaRPr>
          </a:p>
        </p:txBody>
      </p:sp>
      <p:sp>
        <p:nvSpPr>
          <p:cNvPr id="8" name="TextBox 7">
            <a:extLst>
              <a:ext uri="{FF2B5EF4-FFF2-40B4-BE49-F238E27FC236}">
                <a16:creationId xmlns:a16="http://schemas.microsoft.com/office/drawing/2014/main" id="{1ABB129E-47A0-8D49-42CB-CAC4B05593D9}"/>
              </a:ext>
            </a:extLst>
          </p:cNvPr>
          <p:cNvSpPr txBox="1"/>
          <p:nvPr/>
        </p:nvSpPr>
        <p:spPr>
          <a:xfrm>
            <a:off x="1666875" y="553084"/>
            <a:ext cx="6096000" cy="480131"/>
          </a:xfrm>
          <a:prstGeom prst="rect">
            <a:avLst/>
          </a:prstGeom>
          <a:noFill/>
        </p:spPr>
        <p:txBody>
          <a:bodyPr wrap="square">
            <a:spAutoFit/>
          </a:bodyPr>
          <a:lstStyle/>
          <a:p>
            <a:pPr>
              <a:lnSpc>
                <a:spcPct val="90000"/>
              </a:lnSpc>
              <a:spcBef>
                <a:spcPct val="0"/>
              </a:spcBef>
            </a:pPr>
            <a:r>
              <a:rPr lang="en-US" sz="2800" b="1" dirty="0">
                <a:solidFill>
                  <a:schemeClr val="bg1"/>
                </a:solidFill>
                <a:latin typeface="+mj-lt"/>
                <a:ea typeface="+mj-ea"/>
                <a:cs typeface="+mj-cs"/>
              </a:rPr>
              <a:t>ARTIST</a:t>
            </a:r>
          </a:p>
        </p:txBody>
      </p:sp>
      <p:pic>
        <p:nvPicPr>
          <p:cNvPr id="10" name="Picture 9">
            <a:extLst>
              <a:ext uri="{FF2B5EF4-FFF2-40B4-BE49-F238E27FC236}">
                <a16:creationId xmlns:a16="http://schemas.microsoft.com/office/drawing/2014/main" id="{9347E011-18F4-0692-2796-4E2F6C36C17D}"/>
              </a:ext>
            </a:extLst>
          </p:cNvPr>
          <p:cNvPicPr>
            <a:picLocks noChangeAspect="1"/>
          </p:cNvPicPr>
          <p:nvPr/>
        </p:nvPicPr>
        <p:blipFill rotWithShape="1">
          <a:blip r:embed="rId4"/>
          <a:srcRect l="11111" t="52639" r="61285" b="33611"/>
          <a:stretch/>
        </p:blipFill>
        <p:spPr>
          <a:xfrm>
            <a:off x="7000875" y="1828800"/>
            <a:ext cx="4772025" cy="3200399"/>
          </a:xfrm>
          <a:prstGeom prst="rect">
            <a:avLst/>
          </a:prstGeom>
        </p:spPr>
      </p:pic>
      <p:pic>
        <p:nvPicPr>
          <p:cNvPr id="11" name="Recorded Sound">
            <a:hlinkClick r:id="" action="ppaction://media"/>
            <a:extLst>
              <a:ext uri="{FF2B5EF4-FFF2-40B4-BE49-F238E27FC236}">
                <a16:creationId xmlns:a16="http://schemas.microsoft.com/office/drawing/2014/main" id="{5B7C73B3-A87E-68A1-A552-B4F7509BDF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69925" y="5984875"/>
            <a:ext cx="487363" cy="487363"/>
          </a:xfrm>
          <a:prstGeom prst="rect">
            <a:avLst/>
          </a:prstGeom>
        </p:spPr>
      </p:pic>
    </p:spTree>
    <p:extLst>
      <p:ext uri="{BB962C8B-B14F-4D97-AF65-F5344CB8AC3E}">
        <p14:creationId xmlns:p14="http://schemas.microsoft.com/office/powerpoint/2010/main" val="1431016695"/>
      </p:ext>
    </p:extLst>
  </p:cSld>
  <p:clrMapOvr>
    <a:masterClrMapping/>
  </p:clrMapOvr>
  <mc:AlternateContent xmlns:mc="http://schemas.openxmlformats.org/markup-compatibility/2006">
    <mc:Choice xmlns:p14="http://schemas.microsoft.com/office/powerpoint/2010/main" Requires="p14">
      <p:transition spd="slow" p14:dur="2000" advTm="57831"/>
    </mc:Choice>
    <mc:Fallback>
      <p:transition spd="slow" advTm="57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83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15DAFF4E-171D-0F7D-B4D3-B55D11B99290}"/>
              </a:ext>
            </a:extLst>
          </p:cNvPr>
          <p:cNvSpPr>
            <a:spLocks noChangeArrowheads="1"/>
          </p:cNvSpPr>
          <p:nvPr/>
        </p:nvSpPr>
        <p:spPr bwMode="auto">
          <a:xfrm>
            <a:off x="7019925" y="1720840"/>
            <a:ext cx="6474919"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fontAlgn="base">
              <a:lnSpc>
                <a:spcPct val="100000"/>
              </a:lnSpc>
              <a:spcBef>
                <a:spcPct val="0"/>
              </a:spcBef>
              <a:spcAft>
                <a:spcPct val="0"/>
              </a:spcAft>
              <a:buClrTx/>
              <a:buSzTx/>
              <a:buFontTx/>
              <a:buNone/>
              <a:tabLst/>
            </a:pPr>
            <a:r>
              <a:rPr lang="en-US" altLang="en-US" b="1" dirty="0">
                <a:solidFill>
                  <a:schemeClr val="bg1"/>
                </a:solidFill>
              </a:rPr>
              <a:t>Query :CREATE TABLE [Group] (</a:t>
            </a:r>
          </a:p>
          <a:p>
            <a:pPr marR="0" lvl="0" indent="0" fontAlgn="base">
              <a:lnSpc>
                <a:spcPct val="100000"/>
              </a:lnSpc>
              <a:spcBef>
                <a:spcPct val="0"/>
              </a:spcBef>
              <a:spcAft>
                <a:spcPct val="0"/>
              </a:spcAft>
              <a:buClrTx/>
              <a:buSzTx/>
              <a:buFontTx/>
              <a:buNone/>
              <a:tabLst/>
            </a:pPr>
            <a:r>
              <a:rPr lang="en-US" altLang="en-US" b="1" dirty="0">
                <a:solidFill>
                  <a:schemeClr val="bg1"/>
                </a:solidFill>
              </a:rPr>
              <a:t>    </a:t>
            </a:r>
            <a:r>
              <a:rPr lang="en-US" altLang="en-US" b="1" dirty="0" err="1">
                <a:solidFill>
                  <a:schemeClr val="bg1"/>
                </a:solidFill>
              </a:rPr>
              <a:t>GroupID</a:t>
            </a:r>
            <a:r>
              <a:rPr lang="en-US" altLang="en-US" b="1" dirty="0">
                <a:solidFill>
                  <a:schemeClr val="bg1"/>
                </a:solidFill>
              </a:rPr>
              <a:t> INT PRIMARY KEY,</a:t>
            </a:r>
          </a:p>
          <a:p>
            <a:pPr marR="0" lvl="0" indent="0" fontAlgn="base">
              <a:lnSpc>
                <a:spcPct val="100000"/>
              </a:lnSpc>
              <a:spcBef>
                <a:spcPct val="0"/>
              </a:spcBef>
              <a:spcAft>
                <a:spcPct val="0"/>
              </a:spcAft>
              <a:buClrTx/>
              <a:buSzTx/>
              <a:buFontTx/>
              <a:buNone/>
              <a:tabLst/>
            </a:pPr>
            <a:r>
              <a:rPr lang="en-US" altLang="en-US" b="1" dirty="0">
                <a:solidFill>
                  <a:schemeClr val="bg1"/>
                </a:solidFill>
              </a:rPr>
              <a:t>    Name VARCHAR(255)</a:t>
            </a:r>
          </a:p>
          <a:p>
            <a:pPr marR="0" lvl="0" indent="0" fontAlgn="base">
              <a:lnSpc>
                <a:spcPct val="100000"/>
              </a:lnSpc>
              <a:spcBef>
                <a:spcPct val="0"/>
              </a:spcBef>
              <a:spcAft>
                <a:spcPct val="0"/>
              </a:spcAft>
              <a:buClrTx/>
              <a:buSzTx/>
              <a:buFontTx/>
              <a:buNone/>
              <a:tabLst/>
            </a:pPr>
            <a:r>
              <a:rPr lang="en-US" altLang="en-US" b="1" dirty="0">
                <a:solidFill>
                  <a:schemeClr val="bg1"/>
                </a:solidFill>
              </a:rPr>
              <a:t>);</a:t>
            </a:r>
          </a:p>
          <a:p>
            <a:pPr marR="0" lvl="0" indent="0" fontAlgn="base">
              <a:lnSpc>
                <a:spcPct val="100000"/>
              </a:lnSpc>
              <a:spcBef>
                <a:spcPct val="0"/>
              </a:spcBef>
              <a:spcAft>
                <a:spcPct val="0"/>
              </a:spcAft>
              <a:buClrTx/>
              <a:buSzTx/>
              <a:buFontTx/>
              <a:buNone/>
              <a:tabLst/>
            </a:pPr>
            <a:r>
              <a:rPr lang="en-US" altLang="en-US" b="1" dirty="0">
                <a:solidFill>
                  <a:schemeClr val="bg1"/>
                </a:solidFill>
              </a:rPr>
              <a:t>INSERT INTO [Group] (</a:t>
            </a:r>
            <a:r>
              <a:rPr lang="en-US" altLang="en-US" b="1" dirty="0" err="1">
                <a:solidFill>
                  <a:schemeClr val="bg1"/>
                </a:solidFill>
              </a:rPr>
              <a:t>GroupID</a:t>
            </a:r>
            <a:r>
              <a:rPr lang="en-US" altLang="en-US" b="1" dirty="0">
                <a:solidFill>
                  <a:schemeClr val="bg1"/>
                </a:solidFill>
              </a:rPr>
              <a:t>, Name)</a:t>
            </a:r>
          </a:p>
          <a:p>
            <a:pPr marR="0" lvl="0" indent="0" fontAlgn="base">
              <a:lnSpc>
                <a:spcPct val="100000"/>
              </a:lnSpc>
              <a:spcBef>
                <a:spcPct val="0"/>
              </a:spcBef>
              <a:spcAft>
                <a:spcPct val="0"/>
              </a:spcAft>
              <a:buClrTx/>
              <a:buSzTx/>
              <a:buFontTx/>
              <a:buNone/>
              <a:tabLst/>
            </a:pPr>
            <a:r>
              <a:rPr lang="en-US" altLang="en-US" b="1" dirty="0">
                <a:solidFill>
                  <a:schemeClr val="bg1"/>
                </a:solidFill>
              </a:rPr>
              <a:t>VALUES</a:t>
            </a:r>
          </a:p>
          <a:p>
            <a:pPr marR="0" lvl="0" indent="0" fontAlgn="base">
              <a:lnSpc>
                <a:spcPct val="100000"/>
              </a:lnSpc>
              <a:spcBef>
                <a:spcPct val="0"/>
              </a:spcBef>
              <a:spcAft>
                <a:spcPct val="0"/>
              </a:spcAft>
              <a:buClrTx/>
              <a:buSzTx/>
              <a:buFontTx/>
              <a:buNone/>
              <a:tabLst/>
            </a:pPr>
            <a:r>
              <a:rPr lang="en-US" altLang="en-US" b="1" dirty="0">
                <a:solidFill>
                  <a:schemeClr val="bg1"/>
                </a:solidFill>
              </a:rPr>
              <a:t>    (1, 'Impressionists'),</a:t>
            </a:r>
          </a:p>
          <a:p>
            <a:pPr marR="0" lvl="0" indent="0" fontAlgn="base">
              <a:lnSpc>
                <a:spcPct val="100000"/>
              </a:lnSpc>
              <a:spcBef>
                <a:spcPct val="0"/>
              </a:spcBef>
              <a:spcAft>
                <a:spcPct val="0"/>
              </a:spcAft>
              <a:buClrTx/>
              <a:buSzTx/>
              <a:buFontTx/>
              <a:buNone/>
              <a:tabLst/>
            </a:pPr>
            <a:r>
              <a:rPr lang="en-US" altLang="en-US" b="1" dirty="0">
                <a:solidFill>
                  <a:schemeClr val="bg1"/>
                </a:solidFill>
              </a:rPr>
              <a:t>    (2, 'Cubists'),</a:t>
            </a:r>
          </a:p>
          <a:p>
            <a:pPr marR="0" lvl="0" indent="0" fontAlgn="base">
              <a:lnSpc>
                <a:spcPct val="100000"/>
              </a:lnSpc>
              <a:spcBef>
                <a:spcPct val="0"/>
              </a:spcBef>
              <a:spcAft>
                <a:spcPct val="0"/>
              </a:spcAft>
              <a:buClrTx/>
              <a:buSzTx/>
              <a:buFontTx/>
              <a:buNone/>
              <a:tabLst/>
            </a:pPr>
            <a:r>
              <a:rPr lang="en-US" altLang="en-US" b="1" dirty="0">
                <a:solidFill>
                  <a:schemeClr val="bg1"/>
                </a:solidFill>
              </a:rPr>
              <a:t>    (3, 'Surrealists'),</a:t>
            </a:r>
          </a:p>
          <a:p>
            <a:pPr marR="0" lvl="0" indent="0" fontAlgn="base">
              <a:lnSpc>
                <a:spcPct val="100000"/>
              </a:lnSpc>
              <a:spcBef>
                <a:spcPct val="0"/>
              </a:spcBef>
              <a:spcAft>
                <a:spcPct val="0"/>
              </a:spcAft>
              <a:buClrTx/>
              <a:buSzTx/>
              <a:buFontTx/>
              <a:buNone/>
              <a:tabLst/>
            </a:pPr>
            <a:r>
              <a:rPr lang="en-US" altLang="en-US" b="1" dirty="0">
                <a:solidFill>
                  <a:schemeClr val="bg1"/>
                </a:solidFill>
              </a:rPr>
              <a:t>    (4, 'Realists');</a:t>
            </a:r>
          </a:p>
          <a:p>
            <a:pPr marR="0" lvl="0" indent="0" fontAlgn="base">
              <a:lnSpc>
                <a:spcPct val="100000"/>
              </a:lnSpc>
              <a:spcBef>
                <a:spcPct val="0"/>
              </a:spcBef>
              <a:spcAft>
                <a:spcPct val="0"/>
              </a:spcAft>
              <a:buClrTx/>
              <a:buSzTx/>
              <a:buFontTx/>
              <a:buNone/>
              <a:tabLst/>
            </a:pPr>
            <a:r>
              <a:rPr lang="en-US" altLang="en-US" b="1" dirty="0">
                <a:solidFill>
                  <a:schemeClr val="bg1"/>
                </a:solidFill>
              </a:rPr>
              <a:t>SELECT * FROM [Group];</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49" name="Picture 1">
            <a:extLst>
              <a:ext uri="{FF2B5EF4-FFF2-40B4-BE49-F238E27FC236}">
                <a16:creationId xmlns:a16="http://schemas.microsoft.com/office/drawing/2014/main" id="{B75B5A1A-C080-F884-BD9A-91F97DC54B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10866" t="45959" r="77722" b="45596"/>
          <a:stretch>
            <a:fillRect/>
          </a:stretch>
        </p:blipFill>
        <p:spPr bwMode="auto">
          <a:xfrm>
            <a:off x="590550" y="2552699"/>
            <a:ext cx="5257800" cy="282892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3">
            <a:extLst>
              <a:ext uri="{FF2B5EF4-FFF2-40B4-BE49-F238E27FC236}">
                <a16:creationId xmlns:a16="http://schemas.microsoft.com/office/drawing/2014/main" id="{5D2BE255-8623-DFA2-41C0-3FB0F3BE250A}"/>
              </a:ext>
            </a:extLst>
          </p:cNvPr>
          <p:cNvSpPr>
            <a:spLocks noChangeArrowheads="1"/>
          </p:cNvSpPr>
          <p:nvPr/>
        </p:nvSpPr>
        <p:spPr bwMode="auto">
          <a:xfrm>
            <a:off x="7915275" y="50006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8" name="TextBox 7">
            <a:extLst>
              <a:ext uri="{FF2B5EF4-FFF2-40B4-BE49-F238E27FC236}">
                <a16:creationId xmlns:a16="http://schemas.microsoft.com/office/drawing/2014/main" id="{680F4A65-DF24-D90B-2AAD-E8B266165BBB}"/>
              </a:ext>
            </a:extLst>
          </p:cNvPr>
          <p:cNvSpPr txBox="1"/>
          <p:nvPr/>
        </p:nvSpPr>
        <p:spPr>
          <a:xfrm>
            <a:off x="1706563" y="972184"/>
            <a:ext cx="10053636" cy="480131"/>
          </a:xfrm>
          <a:prstGeom prst="rect">
            <a:avLst/>
          </a:prstGeom>
          <a:noFill/>
        </p:spPr>
        <p:txBody>
          <a:bodyPr wrap="square">
            <a:spAutoFit/>
          </a:bodyPr>
          <a:lstStyle/>
          <a:p>
            <a:pPr marR="0" lvl="0" indent="0" fontAlgn="base">
              <a:lnSpc>
                <a:spcPct val="90000"/>
              </a:lnSpc>
              <a:spcBef>
                <a:spcPct val="0"/>
              </a:spcBef>
              <a:spcAft>
                <a:spcPct val="0"/>
              </a:spcAft>
              <a:buClrTx/>
              <a:buSzTx/>
              <a:buFontTx/>
              <a:buNone/>
              <a:tabLst/>
            </a:pPr>
            <a:r>
              <a:rPr lang="en-US" altLang="en-US" sz="2800" b="1" dirty="0">
                <a:solidFill>
                  <a:schemeClr val="bg1"/>
                </a:solidFill>
                <a:latin typeface="+mj-lt"/>
                <a:ea typeface="+mj-ea"/>
                <a:cs typeface="+mj-cs"/>
              </a:rPr>
              <a:t>ARTGROUP</a:t>
            </a:r>
            <a:r>
              <a:rPr lang="en-US" altLang="en-US" sz="1800" b="1" dirty="0">
                <a:solidFill>
                  <a:schemeClr val="bg1"/>
                </a:solidFill>
                <a:latin typeface="+mj-lt"/>
                <a:ea typeface="+mj-ea"/>
                <a:cs typeface="+mj-cs"/>
              </a:rPr>
              <a:t>: </a:t>
            </a:r>
          </a:p>
        </p:txBody>
      </p:sp>
      <p:pic>
        <p:nvPicPr>
          <p:cNvPr id="9" name="Recorded Sound">
            <a:hlinkClick r:id="" action="ppaction://media"/>
            <a:extLst>
              <a:ext uri="{FF2B5EF4-FFF2-40B4-BE49-F238E27FC236}">
                <a16:creationId xmlns:a16="http://schemas.microsoft.com/office/drawing/2014/main" id="{4573E2D9-CCD4-9592-C477-A0A256B8D0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4063199325"/>
      </p:ext>
    </p:extLst>
  </p:cSld>
  <p:clrMapOvr>
    <a:masterClrMapping/>
  </p:clrMapOvr>
  <mc:AlternateContent xmlns:mc="http://schemas.openxmlformats.org/markup-compatibility/2006">
    <mc:Choice xmlns:p14="http://schemas.microsoft.com/office/powerpoint/2010/main" Requires="p14">
      <p:transition spd="slow" p14:dur="2000" advTm="20390"/>
    </mc:Choice>
    <mc:Fallback>
      <p:transition spd="slow" advTm="20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39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3" name="Picture 1">
            <a:extLst>
              <a:ext uri="{FF2B5EF4-FFF2-40B4-BE49-F238E27FC236}">
                <a16:creationId xmlns:a16="http://schemas.microsoft.com/office/drawing/2014/main" id="{49F1E86B-9AD7-8CB6-5073-D0FBD2B416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11349" t="45647" r="74898" b="49551"/>
          <a:stretch>
            <a:fillRect/>
          </a:stretch>
        </p:blipFill>
        <p:spPr bwMode="auto">
          <a:xfrm>
            <a:off x="6210300" y="2948780"/>
            <a:ext cx="5400675" cy="203132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3">
            <a:extLst>
              <a:ext uri="{FF2B5EF4-FFF2-40B4-BE49-F238E27FC236}">
                <a16:creationId xmlns:a16="http://schemas.microsoft.com/office/drawing/2014/main" id="{F72F9269-2BC0-C2E2-5A54-DA92068BDEBD}"/>
              </a:ext>
            </a:extLst>
          </p:cNvPr>
          <p:cNvSpPr>
            <a:spLocks noChangeArrowheads="1"/>
          </p:cNvSpPr>
          <p:nvPr/>
        </p:nvSpPr>
        <p:spPr bwMode="auto">
          <a:xfrm>
            <a:off x="8010525" y="3909219"/>
            <a:ext cx="883909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10" name="TextBox 9">
            <a:extLst>
              <a:ext uri="{FF2B5EF4-FFF2-40B4-BE49-F238E27FC236}">
                <a16:creationId xmlns:a16="http://schemas.microsoft.com/office/drawing/2014/main" id="{ADA2BFF2-F797-9ABB-838A-E1A01B0F3A95}"/>
              </a:ext>
            </a:extLst>
          </p:cNvPr>
          <p:cNvSpPr txBox="1"/>
          <p:nvPr/>
        </p:nvSpPr>
        <p:spPr>
          <a:xfrm>
            <a:off x="1373981" y="734059"/>
            <a:ext cx="8424862" cy="480131"/>
          </a:xfrm>
          <a:prstGeom prst="rect">
            <a:avLst/>
          </a:prstGeom>
          <a:noFill/>
        </p:spPr>
        <p:txBody>
          <a:bodyPr wrap="square">
            <a:spAutoFit/>
          </a:bodyPr>
          <a:lstStyle/>
          <a:p>
            <a:pPr marR="0" lvl="0" indent="0" fontAlgn="base">
              <a:lnSpc>
                <a:spcPct val="90000"/>
              </a:lnSpc>
              <a:spcBef>
                <a:spcPct val="0"/>
              </a:spcBef>
              <a:spcAft>
                <a:spcPct val="0"/>
              </a:spcAft>
              <a:buClrTx/>
              <a:buSzTx/>
              <a:buFontTx/>
              <a:buNone/>
              <a:tabLst/>
            </a:pPr>
            <a:r>
              <a:rPr lang="en-US" altLang="en-US" sz="2800" b="1" dirty="0">
                <a:solidFill>
                  <a:schemeClr val="bg1"/>
                </a:solidFill>
                <a:latin typeface="+mj-lt"/>
                <a:ea typeface="+mj-ea"/>
                <a:cs typeface="+mj-cs"/>
              </a:rPr>
              <a:t>ADMIN: </a:t>
            </a:r>
          </a:p>
        </p:txBody>
      </p:sp>
      <p:sp>
        <p:nvSpPr>
          <p:cNvPr id="12" name="TextBox 11">
            <a:extLst>
              <a:ext uri="{FF2B5EF4-FFF2-40B4-BE49-F238E27FC236}">
                <a16:creationId xmlns:a16="http://schemas.microsoft.com/office/drawing/2014/main" id="{45558365-CC5A-B627-C49E-78AA41EF95D8}"/>
              </a:ext>
            </a:extLst>
          </p:cNvPr>
          <p:cNvSpPr txBox="1"/>
          <p:nvPr/>
        </p:nvSpPr>
        <p:spPr>
          <a:xfrm>
            <a:off x="650081" y="1695647"/>
            <a:ext cx="5560219" cy="2031325"/>
          </a:xfrm>
          <a:prstGeom prst="rect">
            <a:avLst/>
          </a:prstGeom>
          <a:noFill/>
        </p:spPr>
        <p:txBody>
          <a:bodyPr wrap="square">
            <a:spAutoFit/>
          </a:bodyPr>
          <a:lstStyle/>
          <a:p>
            <a:pPr fontAlgn="base">
              <a:spcBef>
                <a:spcPct val="0"/>
              </a:spcBef>
              <a:spcAft>
                <a:spcPct val="0"/>
              </a:spcAft>
            </a:pPr>
            <a:r>
              <a:rPr lang="en-US" b="1" dirty="0">
                <a:solidFill>
                  <a:schemeClr val="bg1"/>
                </a:solidFill>
              </a:rPr>
              <a:t>Query :CREATE TABLE Admin (</a:t>
            </a:r>
          </a:p>
          <a:p>
            <a:pPr fontAlgn="base">
              <a:spcBef>
                <a:spcPct val="0"/>
              </a:spcBef>
              <a:spcAft>
                <a:spcPct val="0"/>
              </a:spcAft>
            </a:pPr>
            <a:r>
              <a:rPr lang="en-US" b="1" dirty="0">
                <a:solidFill>
                  <a:schemeClr val="bg1"/>
                </a:solidFill>
              </a:rPr>
              <a:t>    </a:t>
            </a:r>
            <a:r>
              <a:rPr lang="en-US" b="1" dirty="0" err="1">
                <a:solidFill>
                  <a:schemeClr val="bg1"/>
                </a:solidFill>
              </a:rPr>
              <a:t>AdminID</a:t>
            </a:r>
            <a:r>
              <a:rPr lang="en-US" b="1" dirty="0">
                <a:solidFill>
                  <a:schemeClr val="bg1"/>
                </a:solidFill>
              </a:rPr>
              <a:t> INT PRIMARY KEY,</a:t>
            </a:r>
          </a:p>
          <a:p>
            <a:pPr fontAlgn="base">
              <a:spcBef>
                <a:spcPct val="0"/>
              </a:spcBef>
              <a:spcAft>
                <a:spcPct val="0"/>
              </a:spcAft>
            </a:pPr>
            <a:r>
              <a:rPr lang="en-US" b="1" dirty="0">
                <a:solidFill>
                  <a:schemeClr val="bg1"/>
                </a:solidFill>
              </a:rPr>
              <a:t>    Name VARCHAR(255),</a:t>
            </a:r>
          </a:p>
          <a:p>
            <a:pPr fontAlgn="base">
              <a:spcBef>
                <a:spcPct val="0"/>
              </a:spcBef>
              <a:spcAft>
                <a:spcPct val="0"/>
              </a:spcAft>
            </a:pPr>
            <a:r>
              <a:rPr lang="en-US" b="1" dirty="0">
                <a:solidFill>
                  <a:schemeClr val="bg1"/>
                </a:solidFill>
              </a:rPr>
              <a:t>    Role VARCHAR(255)</a:t>
            </a:r>
          </a:p>
          <a:p>
            <a:pPr fontAlgn="base">
              <a:spcBef>
                <a:spcPct val="0"/>
              </a:spcBef>
              <a:spcAft>
                <a:spcPct val="0"/>
              </a:spcAft>
            </a:pPr>
            <a:r>
              <a:rPr lang="en-US" b="1" dirty="0">
                <a:solidFill>
                  <a:schemeClr val="bg1"/>
                </a:solidFill>
              </a:rPr>
              <a:t>);</a:t>
            </a:r>
          </a:p>
          <a:p>
            <a:pPr fontAlgn="base">
              <a:spcBef>
                <a:spcPct val="0"/>
              </a:spcBef>
              <a:spcAft>
                <a:spcPct val="0"/>
              </a:spcAft>
            </a:pPr>
            <a:r>
              <a:rPr lang="en-US" b="1" dirty="0">
                <a:solidFill>
                  <a:schemeClr val="bg1"/>
                </a:solidFill>
              </a:rPr>
              <a:t>INSERT INTO Admin (</a:t>
            </a:r>
            <a:r>
              <a:rPr lang="en-US" b="1" dirty="0" err="1">
                <a:solidFill>
                  <a:schemeClr val="bg1"/>
                </a:solidFill>
              </a:rPr>
              <a:t>AdminID</a:t>
            </a:r>
            <a:r>
              <a:rPr lang="en-US" b="1" dirty="0">
                <a:solidFill>
                  <a:schemeClr val="bg1"/>
                </a:solidFill>
              </a:rPr>
              <a:t>, Name, Role)</a:t>
            </a:r>
          </a:p>
          <a:p>
            <a:pPr fontAlgn="base">
              <a:spcBef>
                <a:spcPct val="0"/>
              </a:spcBef>
              <a:spcAft>
                <a:spcPct val="0"/>
              </a:spcAft>
            </a:pPr>
            <a:r>
              <a:rPr lang="en-US" b="1" dirty="0">
                <a:solidFill>
                  <a:schemeClr val="bg1"/>
                </a:solidFill>
              </a:rPr>
              <a:t>VALUES (1, 'John Doe', 'Administrator');</a:t>
            </a:r>
          </a:p>
        </p:txBody>
      </p:sp>
      <p:pic>
        <p:nvPicPr>
          <p:cNvPr id="13" name="Recorded Sound">
            <a:hlinkClick r:id="" action="ppaction://media"/>
            <a:extLst>
              <a:ext uri="{FF2B5EF4-FFF2-40B4-BE49-F238E27FC236}">
                <a16:creationId xmlns:a16="http://schemas.microsoft.com/office/drawing/2014/main" id="{11773CAD-948F-C71A-D987-4CFDFADA89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05103623"/>
      </p:ext>
    </p:extLst>
  </p:cSld>
  <p:clrMapOvr>
    <a:masterClrMapping/>
  </p:clrMapOvr>
  <mc:AlternateContent xmlns:mc="http://schemas.openxmlformats.org/markup-compatibility/2006">
    <mc:Choice xmlns:p14="http://schemas.microsoft.com/office/powerpoint/2010/main" Requires="p14">
      <p:transition spd="slow" p14:dur="2000" advTm="45119"/>
    </mc:Choice>
    <mc:Fallback>
      <p:transition spd="slow" advTm="451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119"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7" name="Picture 1">
            <a:extLst>
              <a:ext uri="{FF2B5EF4-FFF2-40B4-BE49-F238E27FC236}">
                <a16:creationId xmlns:a16="http://schemas.microsoft.com/office/drawing/2014/main" id="{3747E406-BA3A-1C9F-FA7F-AC4DABF1FB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11307" t="45573" r="62338" b="44054"/>
          <a:stretch>
            <a:fillRect/>
          </a:stretch>
        </p:blipFill>
        <p:spPr bwMode="auto">
          <a:xfrm>
            <a:off x="7048500" y="2101850"/>
            <a:ext cx="4772025" cy="343217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5">
            <a:extLst>
              <a:ext uri="{FF2B5EF4-FFF2-40B4-BE49-F238E27FC236}">
                <a16:creationId xmlns:a16="http://schemas.microsoft.com/office/drawing/2014/main" id="{C6F7BC1C-1CF4-9C92-2166-A0CB3356E212}"/>
              </a:ext>
            </a:extLst>
          </p:cNvPr>
          <p:cNvSpPr>
            <a:spLocks noChangeArrowheads="1"/>
          </p:cNvSpPr>
          <p:nvPr/>
        </p:nvSpPr>
        <p:spPr bwMode="auto">
          <a:xfrm>
            <a:off x="0" y="34591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TextBox 8">
            <a:extLst>
              <a:ext uri="{FF2B5EF4-FFF2-40B4-BE49-F238E27FC236}">
                <a16:creationId xmlns:a16="http://schemas.microsoft.com/office/drawing/2014/main" id="{45C736B8-9C9A-82F1-15F3-EA4AC59AB055}"/>
              </a:ext>
            </a:extLst>
          </p:cNvPr>
          <p:cNvSpPr txBox="1"/>
          <p:nvPr/>
        </p:nvSpPr>
        <p:spPr>
          <a:xfrm>
            <a:off x="371475" y="1563707"/>
            <a:ext cx="7162800" cy="3970318"/>
          </a:xfrm>
          <a:prstGeom prst="rect">
            <a:avLst/>
          </a:prstGeom>
          <a:noFill/>
        </p:spPr>
        <p:txBody>
          <a:bodyPr wrap="square">
            <a:spAutoFit/>
          </a:bodyPr>
          <a:lstStyle/>
          <a:p>
            <a:pPr marR="0" lvl="0" indent="0" fontAlgn="base">
              <a:lnSpc>
                <a:spcPct val="100000"/>
              </a:lnSpc>
              <a:spcBef>
                <a:spcPct val="0"/>
              </a:spcBef>
              <a:spcAft>
                <a:spcPct val="0"/>
              </a:spcAft>
              <a:buClrTx/>
              <a:buSzTx/>
              <a:buFontTx/>
              <a:buNone/>
              <a:tabLst/>
            </a:pPr>
            <a:r>
              <a:rPr lang="en-US" altLang="en-US" b="1" dirty="0">
                <a:solidFill>
                  <a:schemeClr val="bg1"/>
                </a:solidFill>
              </a:rPr>
              <a:t>QUERY: CREATE TABLE </a:t>
            </a:r>
            <a:r>
              <a:rPr lang="en-US" altLang="en-US" b="1" dirty="0" err="1">
                <a:solidFill>
                  <a:schemeClr val="bg1"/>
                </a:solidFill>
              </a:rPr>
              <a:t>Customer_Info</a:t>
            </a:r>
            <a:r>
              <a:rPr lang="en-US" altLang="en-US" b="1" dirty="0">
                <a:solidFill>
                  <a:schemeClr val="bg1"/>
                </a:solidFill>
              </a:rPr>
              <a:t> (</a:t>
            </a:r>
          </a:p>
          <a:p>
            <a:pPr marR="0" lvl="0" indent="0" fontAlgn="base">
              <a:lnSpc>
                <a:spcPct val="100000"/>
              </a:lnSpc>
              <a:spcBef>
                <a:spcPct val="0"/>
              </a:spcBef>
              <a:spcAft>
                <a:spcPct val="0"/>
              </a:spcAft>
              <a:buClrTx/>
              <a:buSzTx/>
              <a:buFontTx/>
              <a:buNone/>
              <a:tabLst/>
            </a:pPr>
            <a:r>
              <a:rPr lang="en-US" altLang="en-US" b="1" dirty="0">
                <a:solidFill>
                  <a:schemeClr val="bg1"/>
                </a:solidFill>
              </a:rPr>
              <a:t>    </a:t>
            </a:r>
            <a:r>
              <a:rPr lang="en-US" altLang="en-US" b="1" dirty="0" err="1">
                <a:solidFill>
                  <a:schemeClr val="bg1"/>
                </a:solidFill>
              </a:rPr>
              <a:t>CustomerID</a:t>
            </a:r>
            <a:r>
              <a:rPr lang="en-US" altLang="en-US" b="1" dirty="0">
                <a:solidFill>
                  <a:schemeClr val="bg1"/>
                </a:solidFill>
              </a:rPr>
              <a:t> INT PRIMARY KEY,</a:t>
            </a:r>
          </a:p>
          <a:p>
            <a:pPr marR="0" lvl="0" indent="0" fontAlgn="base">
              <a:lnSpc>
                <a:spcPct val="100000"/>
              </a:lnSpc>
              <a:spcBef>
                <a:spcPct val="0"/>
              </a:spcBef>
              <a:spcAft>
                <a:spcPct val="0"/>
              </a:spcAft>
              <a:buClrTx/>
              <a:buSzTx/>
              <a:buFontTx/>
              <a:buNone/>
              <a:tabLst/>
            </a:pPr>
            <a:r>
              <a:rPr lang="en-US" altLang="en-US" b="1" dirty="0">
                <a:solidFill>
                  <a:schemeClr val="bg1"/>
                </a:solidFill>
              </a:rPr>
              <a:t>    Name VARCHAR(255),</a:t>
            </a:r>
          </a:p>
          <a:p>
            <a:pPr marR="0" lvl="0" indent="0" fontAlgn="base">
              <a:lnSpc>
                <a:spcPct val="100000"/>
              </a:lnSpc>
              <a:spcBef>
                <a:spcPct val="0"/>
              </a:spcBef>
              <a:spcAft>
                <a:spcPct val="0"/>
              </a:spcAft>
              <a:buClrTx/>
              <a:buSzTx/>
              <a:buFontTx/>
              <a:buNone/>
              <a:tabLst/>
            </a:pPr>
            <a:r>
              <a:rPr lang="en-US" altLang="en-US" b="1" dirty="0">
                <a:solidFill>
                  <a:schemeClr val="bg1"/>
                </a:solidFill>
              </a:rPr>
              <a:t>    Address VARCHAR(255),</a:t>
            </a:r>
          </a:p>
          <a:p>
            <a:pPr marR="0" lvl="0" indent="0" fontAlgn="base">
              <a:lnSpc>
                <a:spcPct val="100000"/>
              </a:lnSpc>
              <a:spcBef>
                <a:spcPct val="0"/>
              </a:spcBef>
              <a:spcAft>
                <a:spcPct val="0"/>
              </a:spcAft>
              <a:buClrTx/>
              <a:buSzTx/>
              <a:buFontTx/>
              <a:buNone/>
              <a:tabLst/>
            </a:pPr>
            <a:r>
              <a:rPr lang="en-US" altLang="en-US" b="1" dirty="0">
                <a:solidFill>
                  <a:schemeClr val="bg1"/>
                </a:solidFill>
              </a:rPr>
              <a:t>    </a:t>
            </a:r>
            <a:r>
              <a:rPr lang="en-US" altLang="en-US" b="1" dirty="0" err="1">
                <a:solidFill>
                  <a:schemeClr val="bg1"/>
                </a:solidFill>
              </a:rPr>
              <a:t>TotalAmountSpent</a:t>
            </a:r>
            <a:r>
              <a:rPr lang="en-US" altLang="en-US" b="1" dirty="0">
                <a:solidFill>
                  <a:schemeClr val="bg1"/>
                </a:solidFill>
              </a:rPr>
              <a:t> FLOAT);</a:t>
            </a:r>
          </a:p>
          <a:p>
            <a:pPr marR="0" lvl="0" indent="0" fontAlgn="base">
              <a:lnSpc>
                <a:spcPct val="100000"/>
              </a:lnSpc>
              <a:spcBef>
                <a:spcPct val="0"/>
              </a:spcBef>
              <a:spcAft>
                <a:spcPct val="0"/>
              </a:spcAft>
              <a:buClrTx/>
              <a:buSzTx/>
              <a:buFontTx/>
              <a:buNone/>
              <a:tabLst/>
            </a:pPr>
            <a:r>
              <a:rPr lang="en-US" altLang="en-US" b="1" dirty="0">
                <a:solidFill>
                  <a:schemeClr val="bg1"/>
                </a:solidFill>
              </a:rPr>
              <a:t> INSERT INTO </a:t>
            </a:r>
            <a:r>
              <a:rPr lang="en-US" altLang="en-US" b="1" dirty="0" err="1">
                <a:solidFill>
                  <a:schemeClr val="bg1"/>
                </a:solidFill>
              </a:rPr>
              <a:t>Customer_Info</a:t>
            </a:r>
            <a:r>
              <a:rPr lang="en-US" altLang="en-US" b="1" dirty="0">
                <a:solidFill>
                  <a:schemeClr val="bg1"/>
                </a:solidFill>
              </a:rPr>
              <a:t> (</a:t>
            </a:r>
            <a:r>
              <a:rPr lang="en-US" altLang="en-US" b="1" dirty="0" err="1">
                <a:solidFill>
                  <a:schemeClr val="bg1"/>
                </a:solidFill>
              </a:rPr>
              <a:t>CustomerID</a:t>
            </a:r>
            <a:r>
              <a:rPr lang="en-US" altLang="en-US" b="1" dirty="0">
                <a:solidFill>
                  <a:schemeClr val="bg1"/>
                </a:solidFill>
              </a:rPr>
              <a:t>, Name, Address, </a:t>
            </a:r>
            <a:r>
              <a:rPr lang="en-US" altLang="en-US" b="1" dirty="0" err="1">
                <a:solidFill>
                  <a:schemeClr val="bg1"/>
                </a:solidFill>
              </a:rPr>
              <a:t>TotalAmountSpent</a:t>
            </a:r>
            <a:r>
              <a:rPr lang="en-US" altLang="en-US" b="1" dirty="0">
                <a:solidFill>
                  <a:schemeClr val="bg1"/>
                </a:solidFill>
              </a:rPr>
              <a:t>)</a:t>
            </a:r>
          </a:p>
          <a:p>
            <a:pPr marR="0" lvl="0" indent="0" fontAlgn="base">
              <a:lnSpc>
                <a:spcPct val="100000"/>
              </a:lnSpc>
              <a:spcBef>
                <a:spcPct val="0"/>
              </a:spcBef>
              <a:spcAft>
                <a:spcPct val="0"/>
              </a:spcAft>
              <a:buClrTx/>
              <a:buSzTx/>
              <a:buFontTx/>
              <a:buNone/>
              <a:tabLst/>
            </a:pPr>
            <a:r>
              <a:rPr lang="en-US" altLang="en-US" b="1" dirty="0">
                <a:solidFill>
                  <a:schemeClr val="bg1"/>
                </a:solidFill>
              </a:rPr>
              <a:t>VALUES</a:t>
            </a:r>
          </a:p>
          <a:p>
            <a:pPr marR="0" lvl="0" indent="0" fontAlgn="base">
              <a:lnSpc>
                <a:spcPct val="100000"/>
              </a:lnSpc>
              <a:spcBef>
                <a:spcPct val="0"/>
              </a:spcBef>
              <a:spcAft>
                <a:spcPct val="0"/>
              </a:spcAft>
              <a:buClrTx/>
              <a:buSzTx/>
              <a:buFontTx/>
              <a:buNone/>
              <a:tabLst/>
            </a:pPr>
            <a:r>
              <a:rPr lang="en-US" altLang="en-US" b="1" dirty="0">
                <a:solidFill>
                  <a:schemeClr val="bg1"/>
                </a:solidFill>
              </a:rPr>
              <a:t>    (1, 'John Doe', '123 Main St, </a:t>
            </a:r>
            <a:r>
              <a:rPr lang="en-US" altLang="en-US" b="1" dirty="0" err="1">
                <a:solidFill>
                  <a:schemeClr val="bg1"/>
                </a:solidFill>
              </a:rPr>
              <a:t>Cityville</a:t>
            </a:r>
            <a:r>
              <a:rPr lang="en-US" altLang="en-US" b="1" dirty="0">
                <a:solidFill>
                  <a:schemeClr val="bg1"/>
                </a:solidFill>
              </a:rPr>
              <a:t>', 500.00),</a:t>
            </a:r>
          </a:p>
          <a:p>
            <a:pPr marR="0" lvl="0" indent="0" fontAlgn="base">
              <a:lnSpc>
                <a:spcPct val="100000"/>
              </a:lnSpc>
              <a:spcBef>
                <a:spcPct val="0"/>
              </a:spcBef>
              <a:spcAft>
                <a:spcPct val="0"/>
              </a:spcAft>
              <a:buClrTx/>
              <a:buSzTx/>
              <a:buFontTx/>
              <a:buNone/>
              <a:tabLst/>
            </a:pPr>
            <a:r>
              <a:rPr lang="en-US" altLang="en-US" b="1" dirty="0">
                <a:solidFill>
                  <a:schemeClr val="bg1"/>
                </a:solidFill>
              </a:rPr>
              <a:t>    (2, 'Jane Smith', '456 Oak St, Townsville', 800.00),</a:t>
            </a:r>
          </a:p>
          <a:p>
            <a:pPr marR="0" lvl="0" indent="0" fontAlgn="base">
              <a:lnSpc>
                <a:spcPct val="100000"/>
              </a:lnSpc>
              <a:spcBef>
                <a:spcPct val="0"/>
              </a:spcBef>
              <a:spcAft>
                <a:spcPct val="0"/>
              </a:spcAft>
              <a:buClrTx/>
              <a:buSzTx/>
              <a:buFontTx/>
              <a:buNone/>
              <a:tabLst/>
            </a:pPr>
            <a:r>
              <a:rPr lang="en-US" altLang="en-US" b="1" dirty="0">
                <a:solidFill>
                  <a:schemeClr val="bg1"/>
                </a:solidFill>
              </a:rPr>
              <a:t>    (3, 'Robert Johnson', '789 Pine St, </a:t>
            </a:r>
            <a:r>
              <a:rPr lang="en-US" altLang="en-US" b="1" dirty="0" err="1">
                <a:solidFill>
                  <a:schemeClr val="bg1"/>
                </a:solidFill>
              </a:rPr>
              <a:t>Villagetown</a:t>
            </a:r>
            <a:r>
              <a:rPr lang="en-US" altLang="en-US" b="1" dirty="0">
                <a:solidFill>
                  <a:schemeClr val="bg1"/>
                </a:solidFill>
              </a:rPr>
              <a:t>', 1200.00),</a:t>
            </a:r>
          </a:p>
          <a:p>
            <a:pPr marR="0" lvl="0" indent="0" fontAlgn="base">
              <a:lnSpc>
                <a:spcPct val="100000"/>
              </a:lnSpc>
              <a:spcBef>
                <a:spcPct val="0"/>
              </a:spcBef>
              <a:spcAft>
                <a:spcPct val="0"/>
              </a:spcAft>
              <a:buClrTx/>
              <a:buSzTx/>
              <a:buFontTx/>
              <a:buNone/>
              <a:tabLst/>
            </a:pPr>
            <a:r>
              <a:rPr lang="en-US" altLang="en-US" b="1" dirty="0">
                <a:solidFill>
                  <a:schemeClr val="bg1"/>
                </a:solidFill>
              </a:rPr>
              <a:t>    (4, 'Alice Brown', '101 Elm St, </a:t>
            </a:r>
            <a:r>
              <a:rPr lang="en-US" altLang="en-US" b="1" dirty="0" err="1">
                <a:solidFill>
                  <a:schemeClr val="bg1"/>
                </a:solidFill>
              </a:rPr>
              <a:t>Hamletville</a:t>
            </a:r>
            <a:r>
              <a:rPr lang="en-US" altLang="en-US" b="1" dirty="0">
                <a:solidFill>
                  <a:schemeClr val="bg1"/>
                </a:solidFill>
              </a:rPr>
              <a:t>', 600.00),</a:t>
            </a:r>
          </a:p>
          <a:p>
            <a:pPr marR="0" lvl="0" indent="0" fontAlgn="base">
              <a:lnSpc>
                <a:spcPct val="100000"/>
              </a:lnSpc>
              <a:spcBef>
                <a:spcPct val="0"/>
              </a:spcBef>
              <a:spcAft>
                <a:spcPct val="0"/>
              </a:spcAft>
              <a:buClrTx/>
              <a:buSzTx/>
              <a:buFontTx/>
              <a:buNone/>
              <a:tabLst/>
            </a:pPr>
            <a:r>
              <a:rPr lang="en-US" altLang="en-US" b="1" dirty="0">
                <a:solidFill>
                  <a:schemeClr val="bg1"/>
                </a:solidFill>
              </a:rPr>
              <a:t>    (5, 'David White', '202 Maple St, Countryside', 900.00);</a:t>
            </a:r>
          </a:p>
          <a:p>
            <a:pPr marR="0" lvl="0" indent="0" fontAlgn="base">
              <a:lnSpc>
                <a:spcPct val="100000"/>
              </a:lnSpc>
              <a:spcBef>
                <a:spcPct val="0"/>
              </a:spcBef>
              <a:spcAft>
                <a:spcPct val="0"/>
              </a:spcAft>
              <a:buClrTx/>
              <a:buSzTx/>
              <a:buFontTx/>
              <a:buNone/>
              <a:tabLst/>
            </a:pPr>
            <a:r>
              <a:rPr lang="en-US" altLang="en-US" b="1" dirty="0">
                <a:solidFill>
                  <a:schemeClr val="bg1"/>
                </a:solidFill>
              </a:rPr>
              <a:t>SELECT * FROM </a:t>
            </a:r>
            <a:r>
              <a:rPr lang="en-US" altLang="en-US" b="1" dirty="0" err="1">
                <a:solidFill>
                  <a:schemeClr val="bg1"/>
                </a:solidFill>
              </a:rPr>
              <a:t>Customer_Info</a:t>
            </a:r>
            <a:r>
              <a:rPr lang="en-US" altLang="en-US" b="1" dirty="0">
                <a:solidFill>
                  <a:schemeClr val="bg1"/>
                </a:solidFill>
              </a:rPr>
              <a:t>;</a:t>
            </a:r>
          </a:p>
        </p:txBody>
      </p:sp>
      <p:sp>
        <p:nvSpPr>
          <p:cNvPr id="11" name="TextBox 10">
            <a:extLst>
              <a:ext uri="{FF2B5EF4-FFF2-40B4-BE49-F238E27FC236}">
                <a16:creationId xmlns:a16="http://schemas.microsoft.com/office/drawing/2014/main" id="{B4FF8978-A6A0-32F2-14EE-5892D1F56D68}"/>
              </a:ext>
            </a:extLst>
          </p:cNvPr>
          <p:cNvSpPr txBox="1"/>
          <p:nvPr/>
        </p:nvSpPr>
        <p:spPr>
          <a:xfrm>
            <a:off x="533400" y="623441"/>
            <a:ext cx="6096000" cy="52322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altLang="en-US" sz="2800" b="1" dirty="0">
                <a:solidFill>
                  <a:schemeClr val="bg1"/>
                </a:solidFill>
                <a:latin typeface="+mj-lt"/>
                <a:ea typeface="+mj-ea"/>
                <a:cs typeface="+mj-cs"/>
              </a:rPr>
              <a:t>CUSTOMER_INFO:</a:t>
            </a:r>
          </a:p>
        </p:txBody>
      </p:sp>
      <p:pic>
        <p:nvPicPr>
          <p:cNvPr id="12" name="Recorded Sound">
            <a:hlinkClick r:id="" action="ppaction://media"/>
            <a:extLst>
              <a:ext uri="{FF2B5EF4-FFF2-40B4-BE49-F238E27FC236}">
                <a16:creationId xmlns:a16="http://schemas.microsoft.com/office/drawing/2014/main" id="{80E2C261-BB34-B621-F01F-194AC8C821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417585971"/>
      </p:ext>
    </p:extLst>
  </p:cSld>
  <p:clrMapOvr>
    <a:masterClrMapping/>
  </p:clrMapOvr>
  <mc:AlternateContent xmlns:mc="http://schemas.openxmlformats.org/markup-compatibility/2006">
    <mc:Choice xmlns:p14="http://schemas.microsoft.com/office/powerpoint/2010/main" Requires="p14">
      <p:transition spd="slow" p14:dur="2000" advTm="34077"/>
    </mc:Choice>
    <mc:Fallback>
      <p:transition spd="slow" advTm="340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077"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3FEABDC-D8ED-A519-8FA6-69381595B216}"/>
              </a:ext>
            </a:extLst>
          </p:cNvPr>
          <p:cNvSpPr txBox="1"/>
          <p:nvPr/>
        </p:nvSpPr>
        <p:spPr>
          <a:xfrm>
            <a:off x="266700" y="1094602"/>
            <a:ext cx="7267576" cy="5786199"/>
          </a:xfrm>
          <a:prstGeom prst="rect">
            <a:avLst/>
          </a:prstGeom>
          <a:noFill/>
        </p:spPr>
        <p:txBody>
          <a:bodyPr wrap="square">
            <a:spAutoFit/>
          </a:bodyPr>
          <a:lstStyle/>
          <a:p>
            <a:pPr fontAlgn="base">
              <a:spcBef>
                <a:spcPct val="0"/>
              </a:spcBef>
              <a:spcAft>
                <a:spcPct val="0"/>
              </a:spcAft>
            </a:pPr>
            <a:r>
              <a:rPr lang="en-US" altLang="en-US" b="1" dirty="0">
                <a:solidFill>
                  <a:schemeClr val="bg1"/>
                </a:solidFill>
              </a:rPr>
              <a:t>QUERY:CREATE TABLE </a:t>
            </a:r>
            <a:r>
              <a:rPr lang="en-US" altLang="en-US" b="1" dirty="0" err="1">
                <a:solidFill>
                  <a:schemeClr val="bg1"/>
                </a:solidFill>
              </a:rPr>
              <a:t>Art_Info</a:t>
            </a:r>
            <a:r>
              <a:rPr lang="en-US" altLang="en-US" b="1" dirty="0">
                <a:solidFill>
                  <a:schemeClr val="bg1"/>
                </a:solidFill>
              </a:rPr>
              <a:t> (</a:t>
            </a:r>
          </a:p>
          <a:p>
            <a:pPr fontAlgn="base">
              <a:spcBef>
                <a:spcPct val="0"/>
              </a:spcBef>
              <a:spcAft>
                <a:spcPct val="0"/>
              </a:spcAft>
            </a:pPr>
            <a:r>
              <a:rPr lang="en-US" altLang="en-US" b="1" dirty="0">
                <a:solidFill>
                  <a:schemeClr val="bg1"/>
                </a:solidFill>
              </a:rPr>
              <a:t> </a:t>
            </a:r>
            <a:r>
              <a:rPr lang="en-US" altLang="en-US" b="1" dirty="0" err="1">
                <a:solidFill>
                  <a:schemeClr val="bg1"/>
                </a:solidFill>
              </a:rPr>
              <a:t>ArtworkID</a:t>
            </a:r>
            <a:r>
              <a:rPr lang="en-US" altLang="en-US" b="1" dirty="0">
                <a:solidFill>
                  <a:schemeClr val="bg1"/>
                </a:solidFill>
              </a:rPr>
              <a:t> INT PRIMARY KEY,</a:t>
            </a:r>
          </a:p>
          <a:p>
            <a:pPr fontAlgn="base">
              <a:spcBef>
                <a:spcPct val="0"/>
              </a:spcBef>
              <a:spcAft>
                <a:spcPct val="0"/>
              </a:spcAft>
            </a:pPr>
            <a:r>
              <a:rPr lang="en-US" altLang="en-US" b="1" dirty="0">
                <a:solidFill>
                  <a:schemeClr val="bg1"/>
                </a:solidFill>
              </a:rPr>
              <a:t>    </a:t>
            </a:r>
            <a:r>
              <a:rPr lang="en-US" altLang="en-US" b="1" dirty="0" err="1">
                <a:solidFill>
                  <a:schemeClr val="bg1"/>
                </a:solidFill>
              </a:rPr>
              <a:t>ArtistID</a:t>
            </a:r>
            <a:r>
              <a:rPr lang="en-US" altLang="en-US" b="1" dirty="0">
                <a:solidFill>
                  <a:schemeClr val="bg1"/>
                </a:solidFill>
              </a:rPr>
              <a:t> INT FOREIGN KEY REFERENCES Artists(</a:t>
            </a:r>
            <a:r>
              <a:rPr lang="en-US" altLang="en-US" b="1" dirty="0" err="1">
                <a:solidFill>
                  <a:schemeClr val="bg1"/>
                </a:solidFill>
              </a:rPr>
              <a:t>ArtistID</a:t>
            </a:r>
            <a:r>
              <a:rPr lang="en-US" altLang="en-US" b="1" dirty="0">
                <a:solidFill>
                  <a:schemeClr val="bg1"/>
                </a:solidFill>
              </a:rPr>
              <a:t>),</a:t>
            </a:r>
          </a:p>
          <a:p>
            <a:pPr fontAlgn="base">
              <a:spcBef>
                <a:spcPct val="0"/>
              </a:spcBef>
              <a:spcAft>
                <a:spcPct val="0"/>
              </a:spcAft>
            </a:pPr>
            <a:r>
              <a:rPr lang="en-US" altLang="en-US" b="1" dirty="0">
                <a:solidFill>
                  <a:schemeClr val="bg1"/>
                </a:solidFill>
              </a:rPr>
              <a:t>    Year INT,</a:t>
            </a:r>
          </a:p>
          <a:p>
            <a:pPr fontAlgn="base">
              <a:spcBef>
                <a:spcPct val="0"/>
              </a:spcBef>
              <a:spcAft>
                <a:spcPct val="0"/>
              </a:spcAft>
            </a:pPr>
            <a:r>
              <a:rPr lang="en-US" altLang="en-US" b="1" dirty="0">
                <a:solidFill>
                  <a:schemeClr val="bg1"/>
                </a:solidFill>
              </a:rPr>
              <a:t>    Title VARCHAR(255),</a:t>
            </a:r>
          </a:p>
          <a:p>
            <a:pPr fontAlgn="base">
              <a:spcBef>
                <a:spcPct val="0"/>
              </a:spcBef>
              <a:spcAft>
                <a:spcPct val="0"/>
              </a:spcAft>
            </a:pPr>
            <a:r>
              <a:rPr lang="en-US" altLang="en-US" b="1" dirty="0">
                <a:solidFill>
                  <a:schemeClr val="bg1"/>
                </a:solidFill>
              </a:rPr>
              <a:t>    Type VARCHAR(255),</a:t>
            </a:r>
          </a:p>
          <a:p>
            <a:pPr fontAlgn="base">
              <a:spcBef>
                <a:spcPct val="0"/>
              </a:spcBef>
              <a:spcAft>
                <a:spcPct val="0"/>
              </a:spcAft>
            </a:pPr>
            <a:r>
              <a:rPr lang="en-US" altLang="en-US" b="1" dirty="0">
                <a:solidFill>
                  <a:schemeClr val="bg1"/>
                </a:solidFill>
              </a:rPr>
              <a:t>    Price FLOAT</a:t>
            </a:r>
          </a:p>
          <a:p>
            <a:pPr fontAlgn="base">
              <a:spcBef>
                <a:spcPct val="0"/>
              </a:spcBef>
              <a:spcAft>
                <a:spcPct val="0"/>
              </a:spcAft>
            </a:pPr>
            <a:r>
              <a:rPr lang="en-US" altLang="en-US" b="1" dirty="0">
                <a:solidFill>
                  <a:schemeClr val="bg1"/>
                </a:solidFill>
              </a:rPr>
              <a:t>);</a:t>
            </a:r>
          </a:p>
          <a:p>
            <a:pPr fontAlgn="base">
              <a:spcBef>
                <a:spcPct val="0"/>
              </a:spcBef>
              <a:spcAft>
                <a:spcPct val="0"/>
              </a:spcAft>
            </a:pPr>
            <a:r>
              <a:rPr lang="en-US" altLang="en-US" b="1" dirty="0">
                <a:solidFill>
                  <a:schemeClr val="bg1"/>
                </a:solidFill>
              </a:rPr>
              <a:t>INSERT INTO </a:t>
            </a:r>
            <a:r>
              <a:rPr lang="en-US" altLang="en-US" b="1" dirty="0" err="1">
                <a:solidFill>
                  <a:schemeClr val="bg1"/>
                </a:solidFill>
              </a:rPr>
              <a:t>Art_Info</a:t>
            </a:r>
            <a:r>
              <a:rPr lang="en-US" altLang="en-US" b="1" dirty="0">
                <a:solidFill>
                  <a:schemeClr val="bg1"/>
                </a:solidFill>
              </a:rPr>
              <a:t> (</a:t>
            </a:r>
            <a:r>
              <a:rPr lang="en-US" altLang="en-US" b="1" dirty="0" err="1">
                <a:solidFill>
                  <a:schemeClr val="bg1"/>
                </a:solidFill>
              </a:rPr>
              <a:t>ArtworkID</a:t>
            </a:r>
            <a:r>
              <a:rPr lang="en-US" altLang="en-US" b="1" dirty="0">
                <a:solidFill>
                  <a:schemeClr val="bg1"/>
                </a:solidFill>
              </a:rPr>
              <a:t>, </a:t>
            </a:r>
            <a:r>
              <a:rPr lang="en-US" altLang="en-US" b="1" dirty="0" err="1">
                <a:solidFill>
                  <a:schemeClr val="bg1"/>
                </a:solidFill>
              </a:rPr>
              <a:t>ArtistID</a:t>
            </a:r>
            <a:r>
              <a:rPr lang="en-US" altLang="en-US" b="1" dirty="0">
                <a:solidFill>
                  <a:schemeClr val="bg1"/>
                </a:solidFill>
              </a:rPr>
              <a:t>, Year, Title, Type, Price)</a:t>
            </a:r>
          </a:p>
          <a:p>
            <a:pPr fontAlgn="base">
              <a:spcBef>
                <a:spcPct val="0"/>
              </a:spcBef>
              <a:spcAft>
                <a:spcPct val="0"/>
              </a:spcAft>
            </a:pPr>
            <a:r>
              <a:rPr lang="en-US" altLang="en-US" b="1" dirty="0">
                <a:solidFill>
                  <a:schemeClr val="bg1"/>
                </a:solidFill>
              </a:rPr>
              <a:t>VALUES </a:t>
            </a:r>
          </a:p>
          <a:p>
            <a:pPr fontAlgn="base">
              <a:spcBef>
                <a:spcPct val="0"/>
              </a:spcBef>
              <a:spcAft>
                <a:spcPct val="0"/>
              </a:spcAft>
            </a:pPr>
            <a:r>
              <a:rPr lang="en-US" altLang="en-US" b="1" dirty="0">
                <a:solidFill>
                  <a:schemeClr val="bg1"/>
                </a:solidFill>
              </a:rPr>
              <a:t>  (2, 2, 2021, 'Sculpture of Dreams', 'Sculpture', 800.00),</a:t>
            </a:r>
          </a:p>
          <a:p>
            <a:pPr fontAlgn="base">
              <a:spcBef>
                <a:spcPct val="0"/>
              </a:spcBef>
              <a:spcAft>
                <a:spcPct val="0"/>
              </a:spcAft>
            </a:pPr>
            <a:r>
              <a:rPr lang="en-US" altLang="en-US" b="1" dirty="0">
                <a:solidFill>
                  <a:schemeClr val="bg1"/>
                </a:solidFill>
              </a:rPr>
              <a:t>  (3, 2, 2023, 'Lithograph Harmony', 'Lithograph', 350.00),</a:t>
            </a:r>
          </a:p>
          <a:p>
            <a:pPr fontAlgn="base">
              <a:spcBef>
                <a:spcPct val="0"/>
              </a:spcBef>
              <a:spcAft>
                <a:spcPct val="0"/>
              </a:spcAft>
            </a:pPr>
            <a:r>
              <a:rPr lang="en-US" altLang="en-US" b="1" dirty="0">
                <a:solidFill>
                  <a:schemeClr val="bg1"/>
                </a:solidFill>
              </a:rPr>
              <a:t>  (4, 2, 2020, 'Photographic Bliss', 'Photograph', 600.00),</a:t>
            </a:r>
          </a:p>
          <a:p>
            <a:pPr fontAlgn="base">
              <a:spcBef>
                <a:spcPct val="0"/>
              </a:spcBef>
              <a:spcAft>
                <a:spcPct val="0"/>
              </a:spcAft>
            </a:pPr>
            <a:r>
              <a:rPr lang="en-US" altLang="en-US" b="1" dirty="0">
                <a:solidFill>
                  <a:schemeClr val="bg1"/>
                </a:solidFill>
              </a:rPr>
              <a:t>  (5, 1, 2022, 'Abstract Creation', 'Painting', 450.00),</a:t>
            </a:r>
          </a:p>
          <a:p>
            <a:pPr fontAlgn="base">
              <a:spcBef>
                <a:spcPct val="0"/>
              </a:spcBef>
              <a:spcAft>
                <a:spcPct val="0"/>
              </a:spcAft>
            </a:pPr>
            <a:r>
              <a:rPr lang="en-US" altLang="en-US" b="1" dirty="0">
                <a:solidFill>
                  <a:schemeClr val="bg1"/>
                </a:solidFill>
              </a:rPr>
              <a:t>  (6, 1, 2023, 'Bronze Elegance', 'Sculpture', 900.00),</a:t>
            </a:r>
          </a:p>
          <a:p>
            <a:pPr fontAlgn="base">
              <a:spcBef>
                <a:spcPct val="0"/>
              </a:spcBef>
              <a:spcAft>
                <a:spcPct val="0"/>
              </a:spcAft>
            </a:pPr>
            <a:r>
              <a:rPr lang="en-US" altLang="en-US" b="1" dirty="0">
                <a:solidFill>
                  <a:schemeClr val="bg1"/>
                </a:solidFill>
              </a:rPr>
              <a:t>  (8, 2, 2022, 'Captured Moment', 'Photograph', 700.00),</a:t>
            </a:r>
          </a:p>
          <a:p>
            <a:pPr fontAlgn="base">
              <a:spcBef>
                <a:spcPct val="0"/>
              </a:spcBef>
              <a:spcAft>
                <a:spcPct val="0"/>
              </a:spcAft>
            </a:pPr>
            <a:r>
              <a:rPr lang="en-US" altLang="en-US" b="1" dirty="0">
                <a:solidFill>
                  <a:schemeClr val="bg1"/>
                </a:solidFill>
              </a:rPr>
              <a:t>  (9, 10, 2020, 'Ink Sketch Serenity', 'Drawing', 300.00),</a:t>
            </a:r>
          </a:p>
          <a:p>
            <a:pPr fontAlgn="base">
              <a:spcBef>
                <a:spcPct val="0"/>
              </a:spcBef>
              <a:spcAft>
                <a:spcPct val="0"/>
              </a:spcAft>
            </a:pPr>
            <a:r>
              <a:rPr lang="en-US" altLang="en-US" b="1" dirty="0">
                <a:solidFill>
                  <a:schemeClr val="bg1"/>
                </a:solidFill>
              </a:rPr>
              <a:t>  (10, 10, 2021, 'Digital Abstract', 'Digital Art', 750.00);</a:t>
            </a:r>
          </a:p>
          <a:p>
            <a:pPr fontAlgn="base">
              <a:spcBef>
                <a:spcPct val="0"/>
              </a:spcBef>
              <a:spcAft>
                <a:spcPct val="0"/>
              </a:spcAft>
            </a:pPr>
            <a:r>
              <a:rPr lang="en-US" altLang="en-US" b="1" dirty="0">
                <a:solidFill>
                  <a:schemeClr val="bg1"/>
                </a:solidFill>
              </a:rPr>
              <a:t>SELECT * FROM </a:t>
            </a:r>
            <a:r>
              <a:rPr lang="en-US" altLang="en-US" b="1" dirty="0" err="1">
                <a:solidFill>
                  <a:schemeClr val="bg1"/>
                </a:solidFill>
              </a:rPr>
              <a:t>Art_Info</a:t>
            </a:r>
            <a:r>
              <a:rPr kumimoji="0" lang="en-US" altLang="en-US" sz="1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endParaRPr kumimoji="0" lang="en-US" altLang="en-US" sz="105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062036E9-F31E-6E82-C914-08648F6CE583}"/>
              </a:ext>
            </a:extLst>
          </p:cNvPr>
          <p:cNvSpPr txBox="1"/>
          <p:nvPr/>
        </p:nvSpPr>
        <p:spPr>
          <a:xfrm>
            <a:off x="762000" y="343555"/>
            <a:ext cx="6096000" cy="52322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800" b="1" dirty="0">
                <a:solidFill>
                  <a:schemeClr val="bg1"/>
                </a:solidFill>
                <a:latin typeface="+mj-lt"/>
                <a:ea typeface="+mj-ea"/>
                <a:cs typeface="+mj-cs"/>
              </a:rPr>
              <a:t>ART_INFO:</a:t>
            </a:r>
          </a:p>
        </p:txBody>
      </p:sp>
      <p:pic>
        <p:nvPicPr>
          <p:cNvPr id="9" name="Picture 2">
            <a:extLst>
              <a:ext uri="{FF2B5EF4-FFF2-40B4-BE49-F238E27FC236}">
                <a16:creationId xmlns:a16="http://schemas.microsoft.com/office/drawing/2014/main" id="{6F04F319-6D76-30E4-A63D-218B71A86D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11188" t="45789" r="63831" b="37125"/>
          <a:stretch>
            <a:fillRect/>
          </a:stretch>
        </p:blipFill>
        <p:spPr bwMode="auto">
          <a:xfrm>
            <a:off x="6858001" y="1295400"/>
            <a:ext cx="5067300" cy="3905250"/>
          </a:xfrm>
          <a:prstGeom prst="rect">
            <a:avLst/>
          </a:prstGeom>
          <a:noFill/>
          <a:extLst>
            <a:ext uri="{909E8E84-426E-40DD-AFC4-6F175D3DCCD1}">
              <a14:hiddenFill xmlns:a14="http://schemas.microsoft.com/office/drawing/2010/main">
                <a:solidFill>
                  <a:srgbClr val="FFFFFF"/>
                </a:solidFill>
              </a14:hiddenFill>
            </a:ext>
          </a:extLst>
        </p:spPr>
      </p:pic>
      <p:pic>
        <p:nvPicPr>
          <p:cNvPr id="10" name="Recorded Sound">
            <a:hlinkClick r:id="" action="ppaction://media"/>
            <a:extLst>
              <a:ext uri="{FF2B5EF4-FFF2-40B4-BE49-F238E27FC236}">
                <a16:creationId xmlns:a16="http://schemas.microsoft.com/office/drawing/2014/main" id="{40B30029-CAD0-8660-5853-529F49B9B4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1513800321"/>
      </p:ext>
    </p:extLst>
  </p:cSld>
  <p:clrMapOvr>
    <a:masterClrMapping/>
  </p:clrMapOvr>
  <mc:AlternateContent xmlns:mc="http://schemas.openxmlformats.org/markup-compatibility/2006">
    <mc:Choice xmlns:p14="http://schemas.microsoft.com/office/powerpoint/2010/main" Requires="p14">
      <p:transition spd="slow" p14:dur="2000" advTm="40592"/>
    </mc:Choice>
    <mc:Fallback>
      <p:transition spd="slow" advTm="405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59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Custom">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Dark Presentation_win32_v5" id="{58BAEBF1-5D61-4C15-85CE-FF9951014D92}" vid="{276E4683-2F29-4A34-B0D2-95452F46AA5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4D5854E-F453-4846-A87D-6EF3DCF73E3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8C25491-3B09-4F3E-8C86-936D290E4013}">
  <ds:schemaRefs>
    <ds:schemaRef ds:uri="http://schemas.microsoft.com/sharepoint/v3/contenttype/forms"/>
  </ds:schemaRefs>
</ds:datastoreItem>
</file>

<file path=customXml/itemProps3.xml><?xml version="1.0" encoding="utf-8"?>
<ds:datastoreItem xmlns:ds="http://schemas.openxmlformats.org/officeDocument/2006/customXml" ds:itemID="{337AE0CD-4570-4F66-89CD-DDD19F091E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dark</Template>
  <TotalTime>234</TotalTime>
  <Words>790</Words>
  <Application>Microsoft Office PowerPoint</Application>
  <PresentationFormat>Widescreen</PresentationFormat>
  <Paragraphs>95</Paragraphs>
  <Slides>11</Slides>
  <Notes>4</Notes>
  <HiddenSlides>0</HiddenSlides>
  <MMClips>10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等线</vt:lpstr>
      <vt:lpstr>Abadi</vt:lpstr>
      <vt:lpstr>Arial</vt:lpstr>
      <vt:lpstr>Calibri</vt:lpstr>
      <vt:lpstr>Posterama Text Black</vt:lpstr>
      <vt:lpstr>Posterama Text SemiBold</vt:lpstr>
      <vt:lpstr>Times New Roman</vt:lpstr>
      <vt:lpstr>Custom</vt:lpstr>
      <vt:lpstr>ARTBASE DBMS FINAL PROJECT</vt:lpstr>
      <vt:lpstr>Agenda</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ARTBASE DBMS FINAL PROJECT</dc:title>
  <dc:creator>Sridevi Anandan</dc:creator>
  <cp:lastModifiedBy>Sridevi Anandan</cp:lastModifiedBy>
  <cp:revision>2</cp:revision>
  <dcterms:created xsi:type="dcterms:W3CDTF">2023-12-10T23:55:47Z</dcterms:created>
  <dcterms:modified xsi:type="dcterms:W3CDTF">2023-12-11T03:50:03Z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